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340" r:id="rId3"/>
    <p:sldId id="286" r:id="rId4"/>
    <p:sldId id="293" r:id="rId5"/>
    <p:sldId id="296" r:id="rId6"/>
    <p:sldId id="341" r:id="rId7"/>
    <p:sldId id="342" r:id="rId8"/>
    <p:sldId id="294" r:id="rId9"/>
    <p:sldId id="297" r:id="rId10"/>
    <p:sldId id="298" r:id="rId11"/>
    <p:sldId id="299" r:id="rId12"/>
    <p:sldId id="300" r:id="rId13"/>
    <p:sldId id="301" r:id="rId14"/>
    <p:sldId id="302" r:id="rId15"/>
    <p:sldId id="308" r:id="rId16"/>
    <p:sldId id="309" r:id="rId17"/>
    <p:sldId id="310" r:id="rId18"/>
    <p:sldId id="312" r:id="rId19"/>
    <p:sldId id="311" r:id="rId20"/>
    <p:sldId id="303" r:id="rId21"/>
    <p:sldId id="304" r:id="rId22"/>
    <p:sldId id="305" r:id="rId23"/>
    <p:sldId id="306" r:id="rId24"/>
    <p:sldId id="307" r:id="rId25"/>
    <p:sldId id="313" r:id="rId26"/>
    <p:sldId id="343" r:id="rId27"/>
    <p:sldId id="314" r:id="rId28"/>
    <p:sldId id="336" r:id="rId29"/>
    <p:sldId id="344" r:id="rId30"/>
    <p:sldId id="315" r:id="rId31"/>
    <p:sldId id="316" r:id="rId32"/>
    <p:sldId id="317" r:id="rId33"/>
    <p:sldId id="318" r:id="rId34"/>
    <p:sldId id="338" r:id="rId35"/>
    <p:sldId id="339" r:id="rId36"/>
    <p:sldId id="321" r:id="rId37"/>
    <p:sldId id="322" r:id="rId38"/>
    <p:sldId id="323" r:id="rId39"/>
    <p:sldId id="324" r:id="rId40"/>
    <p:sldId id="325" r:id="rId41"/>
    <p:sldId id="326" r:id="rId42"/>
    <p:sldId id="327" r:id="rId43"/>
    <p:sldId id="328" r:id="rId44"/>
    <p:sldId id="329" r:id="rId45"/>
    <p:sldId id="330" r:id="rId46"/>
    <p:sldId id="331" r:id="rId47"/>
    <p:sldId id="332" r:id="rId48"/>
    <p:sldId id="333" r:id="rId49"/>
    <p:sldId id="334" r:id="rId50"/>
    <p:sldId id="335" r:id="rId51"/>
    <p:sldId id="279" r:id="rId5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BA7"/>
    <a:srgbClr val="F7A600"/>
    <a:srgbClr val="50BCBD"/>
    <a:srgbClr val="261474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1" y="666895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1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4464050" cy="3038475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3" y="1020763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4667693"/>
            <a:ext cx="9637838" cy="2190307"/>
            <a:chOff x="5272521" y="1329043"/>
            <a:chExt cx="9325981" cy="2119434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438730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575308"/>
            <a:ext cx="3405720" cy="1285292"/>
            <a:chOff x="-1770830" y="2643827"/>
            <a:chExt cx="5615998" cy="21194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2643827"/>
              <a:ext cx="4091742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2"/>
            <a:ext cx="7411210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6" y="601192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3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0" name="Freeform 6"/>
          <p:cNvSpPr/>
          <p:nvPr userDrawn="1"/>
        </p:nvSpPr>
        <p:spPr>
          <a:xfrm>
            <a:off x="7262572" y="1465839"/>
            <a:ext cx="1672399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1" name="Freeform 7"/>
          <p:cNvSpPr/>
          <p:nvPr userDrawn="1"/>
        </p:nvSpPr>
        <p:spPr>
          <a:xfrm>
            <a:off x="5169496" y="637754"/>
            <a:ext cx="1869825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6"/>
            <a:ext cx="2189498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Freeform 10"/>
          <p:cNvSpPr/>
          <p:nvPr userDrawn="1"/>
        </p:nvSpPr>
        <p:spPr>
          <a:xfrm>
            <a:off x="8542410" y="756699"/>
            <a:ext cx="2429395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29"/>
            <a:ext cx="2542456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Freeform 12"/>
          <p:cNvSpPr/>
          <p:nvPr userDrawn="1"/>
        </p:nvSpPr>
        <p:spPr>
          <a:xfrm>
            <a:off x="10200457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8" name="Freeform 15"/>
          <p:cNvSpPr/>
          <p:nvPr userDrawn="1"/>
        </p:nvSpPr>
        <p:spPr>
          <a:xfrm>
            <a:off x="5607396" y="3553043"/>
            <a:ext cx="1994365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9" name="Freeform 16"/>
          <p:cNvSpPr/>
          <p:nvPr userDrawn="1"/>
        </p:nvSpPr>
        <p:spPr>
          <a:xfrm>
            <a:off x="7045059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0" name="Freeform 17"/>
          <p:cNvSpPr/>
          <p:nvPr userDrawn="1"/>
        </p:nvSpPr>
        <p:spPr>
          <a:xfrm>
            <a:off x="7799185" y="4315989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Freeform 18"/>
          <p:cNvSpPr/>
          <p:nvPr userDrawn="1"/>
        </p:nvSpPr>
        <p:spPr>
          <a:xfrm>
            <a:off x="8949318" y="4010697"/>
            <a:ext cx="1426186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8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3" name="Freeform 20"/>
          <p:cNvSpPr/>
          <p:nvPr userDrawn="1"/>
        </p:nvSpPr>
        <p:spPr>
          <a:xfrm>
            <a:off x="9878490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5" name="Freeform 38"/>
          <p:cNvSpPr/>
          <p:nvPr userDrawn="1"/>
        </p:nvSpPr>
        <p:spPr>
          <a:xfrm>
            <a:off x="5454732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7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8" y="2074863"/>
            <a:ext cx="11393487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0" y="2650441"/>
            <a:ext cx="3393893" cy="3486150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3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4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8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2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19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4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7" y="4562918"/>
            <a:ext cx="10140783" cy="2304607"/>
            <a:chOff x="5272521" y="1329043"/>
            <a:chExt cx="9325981" cy="2119434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3722259"/>
            <a:ext cx="4876800" cy="2688063"/>
            <a:chOff x="-1" y="2643827"/>
            <a:chExt cx="3845169" cy="2119434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5502611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0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8" y="0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4251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fz-katowice.pl/index.php/dla-swiadczeniodawcy/kontraktowanie-2024/leczenie-szpitalne/konkursy-ofert-i-rokowani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148918" y="2238233"/>
            <a:ext cx="8043081" cy="2210937"/>
          </a:xfrm>
        </p:spPr>
        <p:txBody>
          <a:bodyPr anchor="ctr"/>
          <a:lstStyle/>
          <a:p>
            <a:r>
              <a:rPr lang="pl-PL" sz="4000" dirty="0"/>
              <a:t>Zasady kontraktowania świadczeń </a:t>
            </a:r>
          </a:p>
          <a:p>
            <a:r>
              <a:rPr lang="pl-PL" sz="4000" dirty="0"/>
              <a:t>opieki zdrowotnej na rok 2024</a:t>
            </a:r>
          </a:p>
        </p:txBody>
      </p:sp>
      <p:sp>
        <p:nvSpPr>
          <p:cNvPr id="4" name="Symbol zastępczy tekstu 22"/>
          <p:cNvSpPr txBox="1">
            <a:spLocks/>
          </p:cNvSpPr>
          <p:nvPr/>
        </p:nvSpPr>
        <p:spPr>
          <a:xfrm>
            <a:off x="0" y="4449170"/>
            <a:ext cx="12191999" cy="240882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 rodzaju: LECZENIE SZPITALNE</a:t>
            </a:r>
            <a:br>
              <a:rPr lang="pl-PL" dirty="0"/>
            </a:br>
            <a:endParaRPr lang="pl-PL" dirty="0"/>
          </a:p>
          <a:p>
            <a:pPr algn="ctr"/>
            <a:r>
              <a:rPr lang="pl-PL" dirty="0"/>
              <a:t>– aspekty formalno-prawne</a:t>
            </a:r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/>
              <a:t>Miejsce i termin składania oferty (cd.)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536231" y="814039"/>
            <a:ext cx="8488907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3600" dirty="0"/>
              <a:t>Oferta może zostać złożona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513947" y="2864577"/>
            <a:ext cx="3240000" cy="954107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za pośrednictwem poczty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782005" y="2864577"/>
            <a:ext cx="3240000" cy="954000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osobiście</a:t>
            </a:r>
          </a:p>
        </p:txBody>
      </p:sp>
      <p:sp>
        <p:nvSpPr>
          <p:cNvPr id="13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423081" y="3712191"/>
            <a:ext cx="3957850" cy="2994117"/>
          </a:xfrm>
        </p:spPr>
        <p:txBody>
          <a:bodyPr anchor="ctr">
            <a:normAutofit fontScale="925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l-PL" dirty="0"/>
              <a:t>W miejscu i w terminie wskazanym w ogłoszeniu </a:t>
            </a:r>
            <a:br>
              <a:rPr lang="pl-PL" dirty="0"/>
            </a:br>
            <a:r>
              <a:rPr lang="pl-PL" dirty="0"/>
              <a:t>o postępowaniu.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dirty="0"/>
              <a:t>Oferent wówczas otrzymuje potwierdzenie jej złożenia zawierające datę złożenia oraz numer z rejestru ofert.</a:t>
            </a:r>
          </a:p>
        </p:txBody>
      </p:sp>
      <p:sp>
        <p:nvSpPr>
          <p:cNvPr id="15" name="Strzałka w dół 14"/>
          <p:cNvSpPr/>
          <p:nvPr/>
        </p:nvSpPr>
        <p:spPr>
          <a:xfrm>
            <a:off x="2047164" y="1633209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dół 15"/>
          <p:cNvSpPr/>
          <p:nvPr/>
        </p:nvSpPr>
        <p:spPr>
          <a:xfrm>
            <a:off x="8779106" y="1633209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ymbol zastępczy tekstu 1"/>
          <p:cNvSpPr txBox="1">
            <a:spLocks/>
          </p:cNvSpPr>
          <p:nvPr/>
        </p:nvSpPr>
        <p:spPr>
          <a:xfrm>
            <a:off x="6418044" y="3712191"/>
            <a:ext cx="5431808" cy="2853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pl-PL" dirty="0"/>
              <a:t>Ofertę przesłaną drogą pocztową (pocztą polską) uważa się za złożoną w terminie, jeżeli data stempla pocztowego (data nadania) </a:t>
            </a:r>
            <a:r>
              <a:rPr lang="pl-PL" b="1" dirty="0"/>
              <a:t>nie jest późniejsza niż termin składania ofert określony w ogłoszeniu oraz jeżeli oferta wpłynie do oddziału wojewódzkiego NFZ nie później niż na jeden dzień przed otwarciem ofert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639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259308"/>
            <a:ext cx="11559156" cy="3575713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wydruk formularza ofertowego zgodny z jego wersją elektroniczną,</a:t>
            </a:r>
          </a:p>
          <a:p>
            <a:pPr>
              <a:lnSpc>
                <a:spcPct val="100000"/>
              </a:lnSpc>
            </a:pPr>
            <a:r>
              <a:rPr lang="pl-PL" dirty="0"/>
              <a:t>dokumenty i oświadczenia wymienione w § 14 Zarządzenia Nr 18/2017/DSOZ Prezesa Narodowego Funduszu Zdrowia z dnia 14 marca 2017 r. w sprawie warunków postępowania dotyczącego zawierania umów o udzielanie świadczeń opieki zdrowotnej (ze zm.).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87104"/>
          </a:xfrm>
        </p:spPr>
        <p:txBody>
          <a:bodyPr>
            <a:normAutofit/>
          </a:bodyPr>
          <a:lstStyle/>
          <a:p>
            <a:r>
              <a:rPr lang="pl-PL" dirty="0"/>
              <a:t>Oferta w formie pisemnej obejmuje: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1678675" y="3702924"/>
            <a:ext cx="10247691" cy="18158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Formularz ofertowy przygotowuje się w formie elektronicznej przy użyciu aplikacji ofertowej w sposób określony w regulaminie technicznym przygotowania oferty. W formie wydruku stanowi on wersję pisemną formularza ofertowego.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93927" y="3702924"/>
            <a:ext cx="1009935" cy="18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15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1716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72954" y="614149"/>
            <a:ext cx="11919045" cy="6243851"/>
          </a:xfrm>
        </p:spPr>
        <p:txBody>
          <a:bodyPr anchor="t">
            <a:normAutofit fontScale="70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pl-PL" dirty="0"/>
              <a:t>Oświadczenie oferenta o wpisach do rejestrów – załącznik nr 2 do Zarządzenia Nr 18/2017/DSOZ Prezesa NFZ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Oświadczenie Oferenta, że jest on:</a:t>
            </a:r>
          </a:p>
          <a:p>
            <a:pPr>
              <a:lnSpc>
                <a:spcPct val="170000"/>
              </a:lnSpc>
            </a:pPr>
            <a:r>
              <a:rPr lang="pl-PL" dirty="0"/>
              <a:t>podmiotem leczniczym wpisanym do rejestru podmiotów wykonujących działalność leczniczą </a:t>
            </a:r>
            <a:r>
              <a:rPr lang="pl-PL" b="1" dirty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praktyką zawodową wpisaną do rejestru podmiotów wykonujących działalność leczniczą </a:t>
            </a:r>
            <a:r>
              <a:rPr lang="pl-PL" b="1" dirty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osobą fizyczną inna niż wymienioną powyżej, która uzyskała fachowe uprawnienia do udzielania świadczeń opieki zdrowotnej i udziela ich w ramach wykonywanej działalności gospodarczej.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Oświadczenie, że jako Oferent jest wpisany do:</a:t>
            </a:r>
          </a:p>
          <a:p>
            <a:pPr>
              <a:lnSpc>
                <a:spcPct val="170000"/>
              </a:lnSpc>
            </a:pPr>
            <a:r>
              <a:rPr lang="pl-PL" dirty="0"/>
              <a:t>Krajowego Rejestru Sądowego KRS – należy podać odpowiedni numer </a:t>
            </a:r>
            <a:r>
              <a:rPr lang="pl-PL" b="1" dirty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Ewidencji Działalności Gospodarczej – należy podać odpowiedni numer </a:t>
            </a:r>
            <a:r>
              <a:rPr lang="pl-PL" b="1" dirty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Centralnej Ewidencji i Informacji o Działalności Gospodarczej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</a:t>
            </a:r>
          </a:p>
        </p:txBody>
      </p:sp>
    </p:spTree>
    <p:extLst>
      <p:ext uri="{BB962C8B-B14F-4D97-AF65-F5344CB8AC3E}">
        <p14:creationId xmlns:p14="http://schemas.microsoft.com/office/powerpoint/2010/main" val="2240520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0"/>
            <a:ext cx="11696132" cy="6243851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2400" dirty="0"/>
              <a:t>Podanie nieprawdziwych informacji skutkuje nieważnością umowy, o ile zostanie zawarta, oraz odpowiedzialnością karną wynikającą z art. 193 pkt 7 ustawy z dnia 27 sierpnia 2004 r. </a:t>
            </a:r>
            <a:br>
              <a:rPr lang="pl-PL" sz="2400" dirty="0"/>
            </a:br>
            <a:r>
              <a:rPr lang="pl-PL" sz="2400" dirty="0"/>
              <a:t>o świadczeniach opieki zdrowotnej finansowanych ze środków publicznych (</a:t>
            </a:r>
            <a:r>
              <a:rPr lang="pl-PL" sz="2400" dirty="0" err="1"/>
              <a:t>t.j</a:t>
            </a:r>
            <a:r>
              <a:rPr lang="pl-PL" sz="2400" dirty="0"/>
              <a:t>. Dz.U. </a:t>
            </a:r>
            <a:r>
              <a:rPr lang="pl-PL" altLang="pl-PL" sz="2400" dirty="0">
                <a:latin typeface="Arial" panose="020B0604020202020204" pitchFamily="34" charset="0"/>
              </a:rPr>
              <a:t>2024 r. poz. 146 </a:t>
            </a:r>
            <a:r>
              <a:rPr lang="pl-PL" sz="2400" dirty="0"/>
              <a:t>z </a:t>
            </a:r>
            <a:r>
              <a:rPr lang="pl-PL" sz="2400" dirty="0" err="1"/>
              <a:t>późn</a:t>
            </a:r>
            <a:r>
              <a:rPr lang="pl-PL" sz="2400" dirty="0"/>
              <a:t>. zm.).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00993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3354214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209" y="122468"/>
            <a:ext cx="4747108" cy="638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046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2"/>
            </a:pPr>
            <a:r>
              <a:rPr lang="pl-PL" dirty="0"/>
              <a:t>Oświadczenie zgodne ze wzorem określonym w załączniku nr 3 do Zarządzenia Nr 18/2017/DSOZ Prezesa NFZ.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Oświadczenie świadczeniodawcy o zapoznaniu się z istotnymi dokumentami niezbędnymi do przeprowadzenia postępowania oraz do posiadania tytułów prawnych do korzystania z lokali, sprzętu, aparatury medycznej i środków transportu w miejscach udzielania świadczeń.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2186722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46" y="79316"/>
            <a:ext cx="4912406" cy="6760192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3574" y="79317"/>
            <a:ext cx="4837569" cy="676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330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ctr">
            <a:normAutofit fontScale="70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/>
              <a:t>Pełnomocnictwo do składania oświadczeń woli w imieniu oferenta, w szczególności do złożenia oferty, udzielone przez osobę lub osoby, których prawo do reprezentowania oferenta wynika z dokumentów przedstawionych wraz z ofertą – </a:t>
            </a:r>
            <a:r>
              <a:rPr lang="pl-PL" b="1" dirty="0"/>
              <a:t>w przypadku, gdy oferent jest reprezentowany przez pełnomocnika,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/>
              <a:t>Inne dokumenty lub oświadczenia, jeżeli obowiązek dołączenia ich do oferty został określony w warunkach zawierania umów,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/>
              <a:t>Nośnik elektroniczny,         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/>
              <a:t>Kopie dokumentów muszą być poświadczone za </a:t>
            </a:r>
            <a:r>
              <a:rPr lang="pl-PL" b="1" dirty="0"/>
              <a:t>zgodność z oryginałem </a:t>
            </a:r>
            <a:r>
              <a:rPr lang="pl-PL" dirty="0"/>
              <a:t>przez osoby uprawnione do reprezentowania oferenta,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/>
              <a:t>Dokumenty, o których mowa w § 14 ust. 1 zarządzenia Nr 18/2017/DSOZ  Prezesa NFZ składane przez oferenta do oferty, muszą być </a:t>
            </a:r>
            <a:r>
              <a:rPr lang="pl-PL" b="1" dirty="0"/>
              <a:t>zgodne ze stanem faktycznym i prawnym.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2318679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242" y="0"/>
            <a:ext cx="663892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132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416" y="113322"/>
            <a:ext cx="4829694" cy="666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8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E747956C-B709-4FA2-BE1F-2142C9D643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11150002" cy="4626811"/>
          </a:xfrm>
        </p:spPr>
        <p:txBody>
          <a:bodyPr/>
          <a:lstStyle/>
          <a:p>
            <a:r>
              <a:rPr lang="pl-PL" b="1" dirty="0"/>
              <a:t>22 sierpnia 2024 r. </a:t>
            </a:r>
            <a:r>
              <a:rPr lang="pl-PL" dirty="0"/>
              <a:t>– data ogłoszenia postępowań w trybie konkursu</a:t>
            </a:r>
          </a:p>
          <a:p>
            <a:r>
              <a:rPr lang="pl-PL" b="1" dirty="0"/>
              <a:t>5 września 2024 r. </a:t>
            </a:r>
            <a:r>
              <a:rPr lang="pl-PL" dirty="0"/>
              <a:t>– termin składania ofert</a:t>
            </a:r>
          </a:p>
          <a:p>
            <a:r>
              <a:rPr lang="pl-PL" b="1" dirty="0"/>
              <a:t>9 września 2024 r. </a:t>
            </a:r>
            <a:r>
              <a:rPr lang="pl-PL" dirty="0"/>
              <a:t>– data otwarcia ofert</a:t>
            </a:r>
          </a:p>
          <a:p>
            <a:r>
              <a:rPr lang="pl-PL" b="1" dirty="0"/>
              <a:t>15 listopada 2024 r. </a:t>
            </a:r>
            <a:r>
              <a:rPr lang="pl-PL" dirty="0"/>
              <a:t>– data rozstrzygnięcia postępowań</a:t>
            </a:r>
          </a:p>
          <a:p>
            <a:endParaRPr lang="pl-PL" dirty="0"/>
          </a:p>
          <a:p>
            <a:r>
              <a:rPr lang="pl-PL" dirty="0"/>
              <a:t>od 16.12.2024 r. do 31.12.2024 r. – okres finansowania umów</a:t>
            </a:r>
          </a:p>
          <a:p>
            <a:r>
              <a:rPr lang="pl-PL" dirty="0"/>
              <a:t>od 16.12.2024 r. do 31.12.2030 r. – okres obowiązywania umów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5BBF9C13-6230-476D-8FB3-E45939A4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Terminarz konkursowy</a:t>
            </a:r>
          </a:p>
        </p:txBody>
      </p:sp>
    </p:spTree>
    <p:extLst>
      <p:ext uri="{BB962C8B-B14F-4D97-AF65-F5344CB8AC3E}">
        <p14:creationId xmlns:p14="http://schemas.microsoft.com/office/powerpoint/2010/main" val="3818929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49"/>
            <a:ext cx="11696132" cy="6243851"/>
          </a:xfrm>
        </p:spPr>
        <p:txBody>
          <a:bodyPr anchor="t"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8"/>
            </a:pPr>
            <a:r>
              <a:rPr lang="pl-PL" dirty="0"/>
              <a:t>W przypadku oferentów wykonujących działalność leczniczą w formie spółki cywilnej:</a:t>
            </a:r>
          </a:p>
          <a:p>
            <a:pPr>
              <a:lnSpc>
                <a:spcPct val="170000"/>
              </a:lnSpc>
            </a:pPr>
            <a:r>
              <a:rPr lang="pl-PL" dirty="0"/>
              <a:t>kopia umowy spółki lub wyciąg z tej umowy zawierający postanowienie </a:t>
            </a:r>
            <a:br>
              <a:rPr lang="pl-PL" dirty="0"/>
            </a:br>
            <a:r>
              <a:rPr lang="pl-PL" dirty="0"/>
              <a:t>o zasadach reprezentacji spółki </a:t>
            </a:r>
            <a:r>
              <a:rPr lang="pl-PL" b="1" dirty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uchwała wspólników spółki cywilnej w przedmiocie zasad reprezentacji spółki lub kopie pełnomocnictw udzielonych przez pozostałych wspólników do prowadzenia spraw spółki wykraczających poza zwykłe czynności.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4233968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3698543"/>
          </a:xfrm>
        </p:spPr>
        <p:txBody>
          <a:bodyPr anchor="t">
            <a:normAutofit fontScale="70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9"/>
            </a:pPr>
            <a:r>
              <a:rPr lang="pl-PL" dirty="0"/>
              <a:t>kopię polisy lub innego dokumentu potwierdzającego zawarcie przez oferenta umowy ubezpieczenia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odpowiedzialności cywilnej oferenta za szkody wyrządzone w związku z udzielaniem świadczeń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dirty="0"/>
              <a:t>w zakresie przedmiotu postępowania na okres obowiązywania umowy; oferent może złożyć także </a:t>
            </a:r>
            <a:r>
              <a:rPr lang="pl-PL" b="1" dirty="0"/>
              <a:t>umowę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przedwstępną lub inny dokument, w tym także oświadczenie, stwierdzające, że umowa ubezpieczenia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odpowiedzialności cywilnej zostanie zawarta na okres obowiązywania umowy;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487607" y="4326341"/>
            <a:ext cx="10466056" cy="22467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Minimalne sumy gwarancyjne ubezpieczenia OC określa § 3 ust. 1 rozporządzenia Ministra Finansów z dnia 29 kwietnia 2019 r. w sprawie obowiązkowego ubezpieczenia odpowiedzialności cywilnej podmiotu wykonującego działalność leczniczą (Dz. U. z 2019 r. poz. 866 z późn.zm)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82137" y="4302517"/>
            <a:ext cx="1009935" cy="1862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15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67124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t"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10"/>
            </a:pPr>
            <a:r>
              <a:rPr lang="pl-PL" sz="2000" dirty="0"/>
              <a:t>w przypadku, gdy w warunkach zawierania umów lub we wzorze umowy, dopuszczone jest zlecanie podwykonawcom udzielania świadczeń opieki zdrowotnej objętych umową – kopię zawartej umowy z podwykonawcą (bez postanowień określających finansowanie) albo zobowiązanie podwykonawcy do zawarcia umowy z oferentem, zawierające zastrzeżenie o prawie Funduszu do przeprowadzenia kontroli na zasadach określonych w ustawie, w zakresie wynikającym z umowy zawartej z dyrektorem oddziału.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10"/>
            </a:pPr>
            <a:r>
              <a:rPr lang="pl-PL" sz="2000" dirty="0"/>
              <a:t>w przypadku, gdy oferent nie przedstawi dokumentów, o których mowa w pkt 10 – oświadczenie, że będzie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sz="2000" dirty="0"/>
              <a:t>         wykonywał umowę samodzielnie bez zlecania podwykonawcom udzielania świadczeń będących    przedmiotem umów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1396840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532820" y="1839960"/>
            <a:ext cx="10466056" cy="954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Samodzielna</a:t>
            </a:r>
            <a:r>
              <a:rPr lang="pl-PL" sz="2800" dirty="0"/>
              <a:t> realizacja świadczeń przez Oferenta – wymagane </a:t>
            </a:r>
            <a:r>
              <a:rPr lang="pl-PL" sz="2800" b="1" dirty="0"/>
              <a:t>OŚWIADCZENIE O SAMODZIELNEJ REALIZACJI ŚWIADCZEŃ.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445267" y="1174533"/>
            <a:ext cx="1009935" cy="2246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532820" y="3699971"/>
            <a:ext cx="10466056" cy="22467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Realizacja świadczeń przy</a:t>
            </a:r>
            <a:r>
              <a:rPr lang="pl-PL" sz="2800" b="1" dirty="0"/>
              <a:t> udziale podwykonawców </a:t>
            </a:r>
            <a:r>
              <a:rPr lang="pl-PL" sz="2800" dirty="0"/>
              <a:t>– wymagane</a:t>
            </a:r>
            <a:endParaRPr lang="pl-PL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1" dirty="0"/>
              <a:t>WYKAZ PODWYKONAWCÓW </a:t>
            </a:r>
            <a:r>
              <a:rPr lang="pl-PL" sz="2800" dirty="0"/>
              <a:t>(w formularzu oferty) oraz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1" dirty="0"/>
              <a:t>KOPIE UMOWY Z PODWYKONAWCAMI ZAWIERAJĄCE ZASTRZEŻENIE O PRAWIE FUNDUSZU DO PRZEPROWADZENIA KONTROLI.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45266" y="3699971"/>
            <a:ext cx="1009935" cy="2246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40244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1"/>
            <a:ext cx="11696132" cy="3248166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dirty="0"/>
              <a:t>Umowa zawarta z podwykonawcą (albo  zobowiązanie podwykonawcy do zawarcia umowy </a:t>
            </a:r>
            <a:br>
              <a:rPr lang="pl-PL" dirty="0"/>
            </a:br>
            <a:r>
              <a:rPr lang="pl-PL" dirty="0"/>
              <a:t>z oferentem) musi zawierać zastrzeżenie o prawie Oddziału Funduszu do przeprowadzenia kontroli podwykonawcy, </a:t>
            </a:r>
            <a:r>
              <a:rPr lang="pl-PL" b="1" dirty="0"/>
              <a:t>na zasadach określonych w ustawie z dnia 27 sierpnia 2004 roku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o świadczeniach opieki zdrowotnej finansowanych ze środków publicznych, w zakresie wynikającym z umowy zawartej z dyrektorem oddziału Funduszu.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  <p:sp>
        <p:nvSpPr>
          <p:cNvPr id="7" name="Symbol zastępczy tekstu 1"/>
          <p:cNvSpPr txBox="1">
            <a:spLocks/>
          </p:cNvSpPr>
          <p:nvPr/>
        </p:nvSpPr>
        <p:spPr>
          <a:xfrm>
            <a:off x="1296536" y="3940793"/>
            <a:ext cx="3152634" cy="1985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70000"/>
              </a:lnSpc>
              <a:buFont typeface="Wingdings" panose="05000000000000000000" pitchFamily="2" charset="2"/>
              <a:buNone/>
            </a:pPr>
            <a:r>
              <a:rPr lang="pl-PL" dirty="0"/>
              <a:t>Brak klauzuli o prawie Oddziału Funduszu do przeprowadzenia kontroli podwykonawcy</a:t>
            </a:r>
          </a:p>
        </p:txBody>
      </p:sp>
      <p:sp>
        <p:nvSpPr>
          <p:cNvPr id="3" name="Równa się 2"/>
          <p:cNvSpPr/>
          <p:nvPr/>
        </p:nvSpPr>
        <p:spPr>
          <a:xfrm>
            <a:off x="4811694" y="4244455"/>
            <a:ext cx="1937982" cy="137842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8" name="Symbol zastępczy tekstu 1"/>
          <p:cNvSpPr txBox="1">
            <a:spLocks/>
          </p:cNvSpPr>
          <p:nvPr/>
        </p:nvSpPr>
        <p:spPr>
          <a:xfrm>
            <a:off x="6416165" y="4073858"/>
            <a:ext cx="3807726" cy="1719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b="1" dirty="0">
                <a:solidFill>
                  <a:srgbClr val="FF0000"/>
                </a:solidFill>
              </a:rPr>
              <a:t>Brak formalny!</a:t>
            </a:r>
          </a:p>
        </p:txBody>
      </p:sp>
    </p:spTree>
    <p:extLst>
      <p:ext uri="{BB962C8B-B14F-4D97-AF65-F5344CB8AC3E}">
        <p14:creationId xmlns:p14="http://schemas.microsoft.com/office/powerpoint/2010/main" val="1407039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49"/>
            <a:ext cx="11696132" cy="378042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2"/>
            </a:pPr>
            <a:r>
              <a:rPr lang="pl-PL" dirty="0"/>
              <a:t>Oświadczenie oferenta o zastrzeżeniu informacji stanowiących tajemnicę przedsiębiorcy – załącznik nr 8 do zarządzenia Nr 18/2017/DSOZ  Prezesa NFZ. 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400" dirty="0"/>
          </a:p>
          <a:p>
            <a:pPr marL="0" indent="0">
              <a:lnSpc>
                <a:spcPct val="100000"/>
              </a:lnSpc>
              <a:buNone/>
            </a:pPr>
            <a:r>
              <a:rPr lang="pl-PL" dirty="0"/>
              <a:t>Zgodnie z art. 135 ust. 2 pkt 2 ustawy z dnia 27 sierpnia 2004 r. o świadczeniach opieki zdrowotnej finansowanych ze środków publicznych oferent może złożyć oświadczenie, w którym wnosi o zastrzeżenie informacji znajdujących się </a:t>
            </a:r>
            <a:br>
              <a:rPr lang="pl-PL" dirty="0"/>
            </a:br>
            <a:r>
              <a:rPr lang="pl-PL" dirty="0"/>
              <a:t>w ofercie, stanowiących tajemnicę przedsiębiorcy.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502142" y="4384938"/>
            <a:ext cx="10466056" cy="165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NIEDOPUSZCZALNE JEST ZASTRZEŻENIE CAŁEJ OFERTY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82137" y="4397038"/>
            <a:ext cx="1009935" cy="165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22981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785" y="57794"/>
            <a:ext cx="5184390" cy="681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948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3"/>
            </a:pPr>
            <a:r>
              <a:rPr lang="pl-PL" dirty="0"/>
              <a:t>Zgoda na doręczanie przez komisję konkursową oświadczeń i zawiadomień za pośrednictwem środków komunikacji elektronicznej – załącznik nr 9 do zarządzenia Nr 18/2017/DSOZ  Prezesa NFZ.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dirty="0"/>
              <a:t>Na podstawie § 5 ust. 3 rozporządzenia Ministra Zdrowia z dnia 14 października 2020 r. w sprawie sposobu ogłaszania o postępowaniu w sprawie zawarcia umowy o udzielanie świadczeń opieki zdrowotnej, składania ofert, powoływania </a:t>
            </a:r>
            <a:br>
              <a:rPr lang="pl-PL" dirty="0"/>
            </a:br>
            <a:r>
              <a:rPr lang="pl-PL" dirty="0"/>
              <a:t>i odwoływania komisji konkursowej, jej zadań oraz trybu pracy (Dz. U. z 2020 r. poz. 1858) </a:t>
            </a:r>
            <a:r>
              <a:rPr lang="pl-PL" b="1" dirty="0"/>
              <a:t>oferent może wyrazić zgodę na doręczanie przez komisję konkursową oświadczeń i zawiadomień za pośrednictwem środków komunikacji elektronicznej, bez zachowania wymogów dotyczących bezpiecznego podpisu elektronicznego (§ 5 ust. 1 pkt. 2).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dirty="0"/>
              <a:t>Konieczne jest wskazanie adresu poczty elektronicznej oraz </a:t>
            </a:r>
            <a:r>
              <a:rPr lang="pl-PL" b="1" dirty="0"/>
              <a:t>potwierdzenie doręczenia pism </a:t>
            </a:r>
            <a:r>
              <a:rPr lang="pl-PL" dirty="0"/>
              <a:t>na wskazany adres nie później niż do końca dnia roboczego następującego po dniu, w którym przekazano zawiadomienie/oświadczenie.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19349488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</a:rPr>
              <a:t>14. </a:t>
            </a:r>
            <a:r>
              <a:rPr lang="pl-PL" dirty="0">
                <a:latin typeface="Arial" panose="020B0604020202020204" pitchFamily="34" charset="0"/>
              </a:rPr>
              <a:t>kopię pozytywnej opinii o celowości inwestycji, o której mowa w art. 95d ust. 1 ustawy;</a:t>
            </a:r>
          </a:p>
          <a:p>
            <a:pPr marL="0" indent="0">
              <a:lnSpc>
                <a:spcPct val="100000"/>
              </a:lnSpc>
              <a:buNone/>
            </a:pPr>
            <a:endParaRPr lang="pl-PL" dirty="0"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br>
              <a:rPr lang="pl-PL" dirty="0">
                <a:latin typeface="Times New Roman" panose="02020603050405020304" pitchFamily="18" charset="0"/>
              </a:rPr>
            </a:b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</a:rPr>
              <a:t>15. </a:t>
            </a:r>
            <a:r>
              <a:rPr lang="pl-PL" dirty="0">
                <a:latin typeface="Arial" panose="020B0604020202020204" pitchFamily="34" charset="0"/>
              </a:rPr>
              <a:t>w przypadku nieposiadania pozytywnej opinii o celowości inwestycji, </a:t>
            </a:r>
            <a:br>
              <a:rPr lang="pl-PL" dirty="0">
                <a:latin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</a:rPr>
              <a:t>o której mowa w art. 95d</a:t>
            </a:r>
            <a:r>
              <a:rPr lang="pl-PL" dirty="0">
                <a:latin typeface="Times New Roman" panose="02020603050405020304" pitchFamily="18" charset="0"/>
              </a:rPr>
              <a:t> </a:t>
            </a:r>
            <a:r>
              <a:rPr lang="pl-PL" dirty="0">
                <a:latin typeface="Arial" panose="020B0604020202020204" pitchFamily="34" charset="0"/>
              </a:rPr>
              <a:t>ust. 1 ustawy – oświadczenie oferenta, według wzoru stanowiącego załącznik nr 10 do zarządzenia;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Z jakich dokumentów składa się oferta? (cd.)</a:t>
            </a:r>
          </a:p>
        </p:txBody>
      </p:sp>
    </p:spTree>
    <p:extLst>
      <p:ext uri="{BB962C8B-B14F-4D97-AF65-F5344CB8AC3E}">
        <p14:creationId xmlns:p14="http://schemas.microsoft.com/office/powerpoint/2010/main" val="2524310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4052" y="142364"/>
            <a:ext cx="4908057" cy="6541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1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351129"/>
            <a:ext cx="11555384" cy="5506872"/>
          </a:xfrm>
        </p:spPr>
        <p:txBody>
          <a:bodyPr>
            <a:normAutofit/>
          </a:bodyPr>
          <a:lstStyle/>
          <a:p>
            <a:r>
              <a:rPr lang="pl-PL" sz="2000" dirty="0"/>
              <a:t>Ustawa z dnia 27 sierpnia 2004 r. o świadczeniach opieki zdrowotnej finansowanych ze środków publicznych (</a:t>
            </a:r>
            <a:r>
              <a:rPr lang="pl-PL" sz="2000" dirty="0" err="1"/>
              <a:t>t.j</a:t>
            </a:r>
            <a:r>
              <a:rPr lang="pl-PL" sz="2000" dirty="0"/>
              <a:t>. Dz.U. z 2024 r. poz. 146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r>
              <a:rPr lang="pl-PL" sz="2000" dirty="0"/>
              <a:t>Ustawa z dnia 15 kwietnia 2011 r. o działalności leczniczej (</a:t>
            </a:r>
            <a:r>
              <a:rPr lang="pl-PL" sz="2000" dirty="0" err="1"/>
              <a:t>t.j</a:t>
            </a:r>
            <a:r>
              <a:rPr lang="pl-PL" sz="2000" dirty="0"/>
              <a:t>. Dz.U. z 2024 r. poz. 799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r>
              <a:rPr lang="pl-PL" sz="2000" dirty="0"/>
              <a:t>Rozporządzenie Ministra Zdrowia z dnia 8 września 2015 r. w sprawie ogólnych warunków umów o udzielanie świadczeń opieki zdrowotnej (</a:t>
            </a:r>
            <a:r>
              <a:rPr lang="pl-PL" sz="2000" dirty="0" err="1"/>
              <a:t>t.j</a:t>
            </a:r>
            <a:r>
              <a:rPr lang="pl-PL" sz="2000" dirty="0"/>
              <a:t>. Dz.U. z 2023 r. poz. 1194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r>
              <a:rPr lang="pl-PL" sz="2000" dirty="0"/>
              <a:t>Rozporządzenie Ministra Zdrowia z dnia 14 października 2020 r. w sprawie sposobu ogłaszania o postępowaniu w sprawie zawarcia umowy o udzielanie świadczeń opieki zdrowotnej, składania ofert, powoływania i powoływania komisji konkursowych, jej zadań oraz trybu pracy (Dz. U. 2020 r. poz. 1858),</a:t>
            </a:r>
          </a:p>
          <a:p>
            <a:r>
              <a:rPr lang="pl-PL" sz="2000" dirty="0"/>
              <a:t>Zarządzenie nr 18/2017/DSOZ Prezesa Narodowego Funduszu Zdrowia z dnia </a:t>
            </a:r>
            <a:br>
              <a:rPr lang="pl-PL" sz="2000" dirty="0"/>
            </a:br>
            <a:r>
              <a:rPr lang="pl-PL" sz="2000" dirty="0"/>
              <a:t>14 marca 2017 r. w sprawie warunków postępowania dotyczącego zawierania umów o udzielanie świadczeń opieki zdrowotnej (z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r>
              <a:rPr lang="pl-PL" sz="2000" dirty="0"/>
              <a:t>Rozporządzenie Ministra Zdrowia z dnia 5 sierpnia 2016 r. w sprawie szczegółowych kryteriów wyboru ofert w postępowaniu w sprawie zawarcia umów o udzielanie świadczeń opieki zdrowotnej (Dz.U.2016 r. poz.1372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Podstawy prawne przeprowadzenia procesu kontraktowania świadczeń</a:t>
            </a:r>
          </a:p>
        </p:txBody>
      </p:sp>
    </p:spTree>
    <p:extLst>
      <p:ext uri="{BB962C8B-B14F-4D97-AF65-F5344CB8AC3E}">
        <p14:creationId xmlns:p14="http://schemas.microsoft.com/office/powerpoint/2010/main" val="968938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pl-PL" dirty="0"/>
              <a:t>dane identyfikacyjne oferenta,</a:t>
            </a:r>
          </a:p>
          <a:p>
            <a:pPr>
              <a:lnSpc>
                <a:spcPct val="100000"/>
              </a:lnSpc>
            </a:pPr>
            <a:r>
              <a:rPr lang="pl-PL" dirty="0"/>
              <a:t>wykaz podwykonawców z informacją o umowach podwykonawstwa, </a:t>
            </a:r>
            <a:r>
              <a:rPr lang="pl-PL" b="1" dirty="0"/>
              <a:t>w przypadku gdy w warunkach zawierania umów lub we wzorze umowy dopuszczone jest zlecanie podwykonawcom udzielania świadczeń opieki zdrowotnej</a:t>
            </a:r>
            <a:r>
              <a:rPr lang="pl-PL" dirty="0"/>
              <a:t>,</a:t>
            </a:r>
          </a:p>
          <a:p>
            <a:pPr>
              <a:lnSpc>
                <a:spcPct val="100000"/>
              </a:lnSpc>
            </a:pPr>
            <a:r>
              <a:rPr lang="pl-PL" dirty="0"/>
              <a:t>wykaz personelu z opisem kompetencji – </a:t>
            </a:r>
            <a:r>
              <a:rPr lang="pl-PL" b="1" dirty="0"/>
              <a:t>oferent obowiązany jest udokumentować gotowość udzielania świadczeń od pierwszego dnia obowiązywania umowy o udzielanie świadczeń opieki zdrowotnej przez każdą z wymienionych w wykazie osób</a:t>
            </a:r>
            <a:r>
              <a:rPr lang="pl-PL" dirty="0"/>
              <a:t>. Dokumentem potwierdzającym gotowość udzielania świadczeń jest zawarta z oferentem lub podwykonawcą umowa cywilnoprawna, w szczególności umowa o pracę lub pisemne zobowiązanie do zawarcia jednej z ww. umów,</a:t>
            </a:r>
          </a:p>
          <a:p>
            <a:pPr>
              <a:lnSpc>
                <a:spcPct val="100000"/>
              </a:lnSpc>
            </a:pPr>
            <a:r>
              <a:rPr lang="pl-PL" dirty="0"/>
              <a:t>wykaz zasobów (sprzętu, pojazdów, pomieszczeń),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Co zawiera formularz ofertowy?</a:t>
            </a:r>
          </a:p>
        </p:txBody>
      </p:sp>
    </p:spTree>
    <p:extLst>
      <p:ext uri="{BB962C8B-B14F-4D97-AF65-F5344CB8AC3E}">
        <p14:creationId xmlns:p14="http://schemas.microsoft.com/office/powerpoint/2010/main" val="19298310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wykaz miejsc udzielania świadczeń z danymi identyfikacyjnymi, </a:t>
            </a:r>
          </a:p>
          <a:p>
            <a:pPr>
              <a:lnSpc>
                <a:spcPct val="150000"/>
              </a:lnSpc>
            </a:pPr>
            <a:r>
              <a:rPr lang="pl-PL" dirty="0"/>
              <a:t>ofertę w zakresie liczby  i ceny dla przedmiotu postępowania i miejsca udzielania świadczeń, w tym: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potencjał wykonawczy dla przedmiotu postępowania i miejsca udzielania    świadczeń na podstawie wykazów,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harmonogram udzielania świadczeń,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harmonogram pracy personelu lub jego ogólną dostępność godzinową,</a:t>
            </a:r>
          </a:p>
          <a:p>
            <a:pPr>
              <a:lnSpc>
                <a:spcPct val="100000"/>
              </a:lnSpc>
            </a:pPr>
            <a:r>
              <a:rPr lang="pl-PL" dirty="0"/>
              <a:t>ankiety dotyczące danego postępowania.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Co zawiera formularz ofertowy? (cd.)</a:t>
            </a:r>
          </a:p>
        </p:txBody>
      </p:sp>
    </p:spTree>
    <p:extLst>
      <p:ext uri="{BB962C8B-B14F-4D97-AF65-F5344CB8AC3E}">
        <p14:creationId xmlns:p14="http://schemas.microsoft.com/office/powerpoint/2010/main" val="38146253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701282" y="614149"/>
            <a:ext cx="10376988" cy="5991367"/>
          </a:xfrm>
        </p:spPr>
        <p:txBody>
          <a:bodyPr anchor="ctr"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oferta została przygotowana przy użyciu </a:t>
            </a:r>
            <a:r>
              <a:rPr lang="pl-PL" b="1" dirty="0"/>
              <a:t>właściwej wersji oprogramowania</a:t>
            </a:r>
            <a:r>
              <a:rPr lang="pl-PL" dirty="0"/>
              <a:t>, o którym mowa w regulaminie technicznym przygotowania oferty,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pobrany został </a:t>
            </a:r>
            <a:r>
              <a:rPr lang="pl-PL" b="1" dirty="0"/>
              <a:t>właściwy plik </a:t>
            </a:r>
            <a:r>
              <a:rPr lang="pl-PL" dirty="0"/>
              <a:t>z zapytaniem ofertowym,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formularze ofertowe </a:t>
            </a:r>
            <a:r>
              <a:rPr lang="pl-PL" b="1" dirty="0"/>
              <a:t>zostały wypełnione</a:t>
            </a:r>
            <a:r>
              <a:rPr lang="pl-PL" dirty="0"/>
              <a:t>,</a:t>
            </a:r>
            <a:endParaRPr lang="pl-PL" b="1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wydruk papierowy formularzy ofertowych i wersja elektroniczna  zapisana na nośniku elektronicznym są </a:t>
            </a:r>
            <a:r>
              <a:rPr lang="pl-PL" b="1" dirty="0"/>
              <a:t>tej samej wersji</a:t>
            </a:r>
            <a:r>
              <a:rPr lang="pl-PL" dirty="0"/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strony formularza oferty są </a:t>
            </a:r>
            <a:r>
              <a:rPr lang="pl-PL" b="1" dirty="0"/>
              <a:t>ponumerowane </a:t>
            </a:r>
            <a:br>
              <a:rPr lang="pl-PL" b="1" dirty="0"/>
            </a:br>
            <a:r>
              <a:rPr lang="pl-PL" b="1" dirty="0"/>
              <a:t>i podpisane przez osobę uprawnioną do reprezentowania oferenta</a:t>
            </a:r>
            <a:r>
              <a:rPr lang="pl-PL" dirty="0"/>
              <a:t> zgodnie z załączonym do oferty wzorem podpisów,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Przed złożeniem oferty sprawdź, czy:</a:t>
            </a:r>
          </a:p>
        </p:txBody>
      </p:sp>
      <p:sp>
        <p:nvSpPr>
          <p:cNvPr id="3" name="Strzałka w prawo 2"/>
          <p:cNvSpPr/>
          <p:nvPr/>
        </p:nvSpPr>
        <p:spPr>
          <a:xfrm>
            <a:off x="609460" y="95534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609460" y="203579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613730" y="279551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609460" y="373038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609460" y="542498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844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701282" y="614149"/>
            <a:ext cx="10376988" cy="5991367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nośnik, na którym została zapisana wersja elektroniczna oferty jest </a:t>
            </a:r>
            <a:r>
              <a:rPr lang="pl-PL" b="1" dirty="0"/>
              <a:t>prawidłowo oznaczony</a:t>
            </a:r>
            <a:r>
              <a:rPr lang="pl-PL" dirty="0"/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dodatkowe dokumenty i oświadczenia zostały </a:t>
            </a:r>
            <a:r>
              <a:rPr lang="pl-PL" b="1" dirty="0"/>
              <a:t>załączone, ponumerowane i podpisane przez osobę uprawnioną do reprezentowania oferenta </a:t>
            </a:r>
            <a:r>
              <a:rPr lang="pl-PL" dirty="0"/>
              <a:t>zgodnie z załączonym do oferty wzorem podpisów,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załączone kserokopie dokumentów są </a:t>
            </a:r>
            <a:r>
              <a:rPr lang="pl-PL" b="1" dirty="0"/>
              <a:t>potwierdzone za zgodność z oryginałem</a:t>
            </a:r>
            <a:r>
              <a:rPr lang="pl-PL" dirty="0"/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wydruk formularza oferty (z ponumerowanymi stronami i podpisami) wraz </a:t>
            </a:r>
            <a:br>
              <a:rPr lang="pl-PL" dirty="0"/>
            </a:br>
            <a:r>
              <a:rPr lang="pl-PL" dirty="0"/>
              <a:t>z nośnikiem elektronicznym i wersja elektroniczna oferty </a:t>
            </a:r>
            <a:r>
              <a:rPr lang="pl-PL" b="1" dirty="0"/>
              <a:t>zostały umieszczone </a:t>
            </a:r>
            <a:br>
              <a:rPr lang="pl-PL" b="1" dirty="0"/>
            </a:br>
            <a:r>
              <a:rPr lang="pl-PL" b="1" dirty="0"/>
              <a:t>w oddzielnej zaklejonej kopercie oznaczonej słowem „oferta”, nazwą i adresem oferenta oraz kodem i przedmiotem postępowania (zgodnie </a:t>
            </a:r>
            <a:br>
              <a:rPr lang="pl-PL" b="1" dirty="0"/>
            </a:br>
            <a:r>
              <a:rPr lang="pl-PL" b="1" dirty="0"/>
              <a:t>z ogłoszeniem o postępowaniu)</a:t>
            </a:r>
            <a:r>
              <a:rPr lang="pl-PL" dirty="0"/>
              <a:t>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Przed złożeniem oferty sprawdź, czy: (cd.)</a:t>
            </a:r>
          </a:p>
        </p:txBody>
      </p:sp>
      <p:sp>
        <p:nvSpPr>
          <p:cNvPr id="3" name="Strzałka w prawo 2"/>
          <p:cNvSpPr/>
          <p:nvPr/>
        </p:nvSpPr>
        <p:spPr>
          <a:xfrm>
            <a:off x="609460" y="95534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609460" y="235651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609460" y="338236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609460" y="499394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9111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D8F4DA9C-6D00-4F1C-88DC-5514E2CDC5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10579522" cy="4616508"/>
          </a:xfrm>
        </p:spPr>
        <p:txBody>
          <a:bodyPr>
            <a:normAutofit fontScale="77500" lnSpcReduction="20000"/>
          </a:bodyPr>
          <a:lstStyle/>
          <a:p>
            <a:r>
              <a:rPr lang="pl-PL" dirty="0"/>
              <a:t>składanie niewypełnionych bądź niepodpisanych oświadczeń lub oświadczenie nie zostało podpisane przez osobę uprawnioną do reprezentacji podmiotu składającego ofertę, </a:t>
            </a:r>
          </a:p>
          <a:p>
            <a:r>
              <a:rPr lang="pl-PL" dirty="0"/>
              <a:t>składanie obligatoryjnych oświadczeń przez oferenta wg nieaktualnych wzorów,</a:t>
            </a:r>
          </a:p>
          <a:p>
            <a:r>
              <a:rPr lang="pl-PL" b="1" dirty="0"/>
              <a:t>brak podpisów i numeracji stron </a:t>
            </a:r>
            <a:r>
              <a:rPr lang="pl-PL" dirty="0"/>
              <a:t>(podpisane i opatrzone kolejnym numerem muszą być zarówno formularz ofertowy, jak i wszystkie załączniki),</a:t>
            </a:r>
          </a:p>
          <a:p>
            <a:r>
              <a:rPr lang="pl-PL" b="1" dirty="0"/>
              <a:t>brak zastrzeżenia o prawie Funduszu do przeprowadzenia kontroli </a:t>
            </a:r>
            <a:r>
              <a:rPr lang="pl-PL" dirty="0"/>
              <a:t>na zasadach określonych w ustawie z dnia 27 sierpnia 2004 r. o świadczeniach opieki zdrowotnej finansowanych ze środków publicznych (</a:t>
            </a:r>
            <a:r>
              <a:rPr lang="pl-PL" dirty="0" err="1"/>
              <a:t>t.j</a:t>
            </a:r>
            <a:r>
              <a:rPr lang="pl-PL" dirty="0"/>
              <a:t> Dz.U.2016.1793 z </a:t>
            </a:r>
            <a:r>
              <a:rPr lang="pl-PL" dirty="0" err="1"/>
              <a:t>późn</a:t>
            </a:r>
            <a:r>
              <a:rPr lang="pl-PL" dirty="0"/>
              <a:t>. zm.) w zakresie wynikającym z umowy zawartej z dyrektorem oddziału Funduszu w umowach z podwykonawcami, </a:t>
            </a:r>
          </a:p>
          <a:p>
            <a:r>
              <a:rPr lang="pl-PL" dirty="0"/>
              <a:t>brak załączonych do oferty umów z podwykonawcami,</a:t>
            </a:r>
          </a:p>
          <a:p>
            <a:r>
              <a:rPr lang="pl-PL" b="1" dirty="0"/>
              <a:t>brak w ofercie szczegółowych danych identyfikacyjnych oferenta bądź przedłożenie nieaktualnych danych kontaktowych </a:t>
            </a:r>
            <a:r>
              <a:rPr lang="pl-PL" dirty="0"/>
              <a:t>(w ofercie należy podać taki numer telefonu oferenta, który umożliwi możliwie najszybszy i najskuteczniejszy kontakt z oferentem)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7C34414A-A7C6-460F-BC75-2AAF83E7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 najczęstszych błędów podczas składania oferty zalicza się:</a:t>
            </a:r>
          </a:p>
        </p:txBody>
      </p:sp>
    </p:spTree>
    <p:extLst>
      <p:ext uri="{BB962C8B-B14F-4D97-AF65-F5344CB8AC3E}">
        <p14:creationId xmlns:p14="http://schemas.microsoft.com/office/powerpoint/2010/main" val="2651764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C7E59783-3E4D-4C8D-949E-975E90B885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10515600" cy="4692009"/>
          </a:xfrm>
        </p:spPr>
        <p:txBody>
          <a:bodyPr>
            <a:normAutofit fontScale="85000" lnSpcReduction="20000"/>
          </a:bodyPr>
          <a:lstStyle/>
          <a:p>
            <a:r>
              <a:rPr lang="pl-PL" dirty="0"/>
              <a:t>w przypadku gdy oferent reprezentowany jest przez pełnomocnika - </a:t>
            </a:r>
            <a:r>
              <a:rPr lang="pl-PL" b="1" dirty="0"/>
              <a:t>brak pełnomocnictwa do składania oświadczeń woli w imieniu oferenta</a:t>
            </a:r>
            <a:r>
              <a:rPr lang="pl-PL" dirty="0"/>
              <a:t>, w szczególności do złożenia oferty udzielonego przez osobę lub osoby, których prawo do reprezentowania oferenta wynika z dokumentów przedstawionych wraz z ofertą,</a:t>
            </a:r>
          </a:p>
          <a:p>
            <a:r>
              <a:rPr lang="pl-PL" dirty="0"/>
              <a:t>brak przedłożonego w ofercie załącznika stanowiącego wzór podpisu i parafy,</a:t>
            </a:r>
          </a:p>
          <a:p>
            <a:r>
              <a:rPr lang="pl-PL" b="1" dirty="0"/>
              <a:t>brak możliwości odczytu treści nośnika elektronicznego przesłanego przez świadczeniodawcę </a:t>
            </a:r>
            <a:r>
              <a:rPr lang="pl-PL" dirty="0"/>
              <a:t>– wersja elektroniczna oferty (oferta w wersji elektronicznej zapisana w niepoprawnym formacie, brak zapisanego pliku na nośniku elektronicznym, brak nośnika elektronicznego),</a:t>
            </a:r>
          </a:p>
          <a:p>
            <a:r>
              <a:rPr lang="pl-PL" dirty="0"/>
              <a:t>brak załączonej w ofercie umowy OC lub umowa OC zawiera niepełny okres ubezpieczenia, </a:t>
            </a:r>
          </a:p>
          <a:p>
            <a:r>
              <a:rPr lang="pl-PL" dirty="0"/>
              <a:t>w przypadku, gdy oferent wykonywał będzie umowę samodzielnie – </a:t>
            </a:r>
            <a:r>
              <a:rPr lang="pl-PL" b="1" dirty="0"/>
              <a:t>brak oświadczenia o samodzielnym wykonywaniu umowy</a:t>
            </a:r>
            <a:r>
              <a:rPr lang="pl-PL" dirty="0"/>
              <a:t> (bez zlecania podwykonawcom udzielania świadczeń będących przedmiotem umowy).</a:t>
            </a:r>
          </a:p>
          <a:p>
            <a:endParaRPr lang="pl-PL" dirty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72E1372-C574-4801-89EA-399E1823C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 najczęstszych błędów podczas składania oferty zalicza się:</a:t>
            </a:r>
          </a:p>
        </p:txBody>
      </p:sp>
    </p:spTree>
    <p:extLst>
      <p:ext uri="{BB962C8B-B14F-4D97-AF65-F5344CB8AC3E}">
        <p14:creationId xmlns:p14="http://schemas.microsoft.com/office/powerpoint/2010/main" val="3142715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Ocena ofert pod względem </a:t>
            </a:r>
            <a:r>
              <a:rPr lang="pl-PL" b="1" dirty="0"/>
              <a:t>spełniania wymogów formalno-prawnych</a:t>
            </a:r>
            <a:r>
              <a:rPr lang="pl-PL" dirty="0"/>
              <a:t> dotyczy sprawdzenia: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czy oferta nie podlega odrzuceniu lub pozostawieniu bez rozpoznania,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czy oferta zawiera wszystkie formularze, załączniki i oświadczenia wymagane od oferenta i określone w materiałach informacyjnych dotyczących danego postępowania,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czy wersja elektroniczna formularza ofertowego jest zgodna z wersją papierową formularza,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czy oferta zawiera wymagane dokumenty formalno-prawne i czy są one zgodne  </a:t>
            </a:r>
            <a:br>
              <a:rPr lang="pl-PL" sz="2400" dirty="0"/>
            </a:br>
            <a:r>
              <a:rPr lang="pl-PL" sz="2400" dirty="0"/>
              <a:t>ze złożoną ofertą.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System oceny ofert:</a:t>
            </a:r>
          </a:p>
        </p:txBody>
      </p:sp>
    </p:spTree>
    <p:extLst>
      <p:ext uri="{BB962C8B-B14F-4D97-AF65-F5344CB8AC3E}">
        <p14:creationId xmlns:p14="http://schemas.microsoft.com/office/powerpoint/2010/main" val="9521489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382137"/>
            <a:ext cx="11873553" cy="6223379"/>
          </a:xfrm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złożenie oferty po terminie,</a:t>
            </a:r>
          </a:p>
          <a:p>
            <a:pPr>
              <a:lnSpc>
                <a:spcPct val="120000"/>
              </a:lnSpc>
            </a:pPr>
            <a:r>
              <a:rPr lang="pl-PL" dirty="0"/>
              <a:t>oferta zawiera nieprawdziwe informacje,</a:t>
            </a:r>
          </a:p>
          <a:p>
            <a:pPr>
              <a:lnSpc>
                <a:spcPct val="120000"/>
              </a:lnSpc>
            </a:pPr>
            <a:r>
              <a:rPr lang="pl-PL" dirty="0"/>
              <a:t>jeżeli oferent nie określił przedmiotu oferty lub nie podał proponowanej liczby lub ceny świadczeń opieki zdrowotnej,</a:t>
            </a:r>
          </a:p>
          <a:p>
            <a:pPr>
              <a:lnSpc>
                <a:spcPct val="120000"/>
              </a:lnSpc>
            </a:pPr>
            <a:r>
              <a:rPr lang="pl-PL" dirty="0"/>
              <a:t>jeżeli oferta zawiera rażąco niską cenę w stosunku do przedmiotu zamówienia,</a:t>
            </a:r>
          </a:p>
          <a:p>
            <a:pPr>
              <a:lnSpc>
                <a:spcPct val="120000"/>
              </a:lnSpc>
            </a:pPr>
            <a:r>
              <a:rPr lang="pl-PL" dirty="0"/>
              <a:t>jeżeli oferta jest nieważna na podstawie odrębnych przepisów,</a:t>
            </a:r>
          </a:p>
          <a:p>
            <a:pPr>
              <a:lnSpc>
                <a:spcPct val="120000"/>
              </a:lnSpc>
            </a:pPr>
            <a:r>
              <a:rPr lang="pl-PL" dirty="0"/>
              <a:t>jeżeli oferent złożył ofertę alternatywną,</a:t>
            </a:r>
          </a:p>
          <a:p>
            <a:pPr>
              <a:lnSpc>
                <a:spcPct val="120000"/>
              </a:lnSpc>
            </a:pPr>
            <a:r>
              <a:rPr lang="pl-PL" dirty="0"/>
              <a:t>jeżeli oferent lub oferta nie spełniają wymaganych warunków określonych w przepisach prawa</a:t>
            </a:r>
            <a:br>
              <a:rPr lang="pl-PL" dirty="0"/>
            </a:br>
            <a:r>
              <a:rPr lang="pl-PL" dirty="0"/>
              <a:t> oraz w szczegółowych warunkach umów o udzielanie świadczeń opieki zdrowotnej, o których mowa </a:t>
            </a:r>
            <a:br>
              <a:rPr lang="pl-PL" dirty="0"/>
            </a:br>
            <a:r>
              <a:rPr lang="pl-PL" dirty="0"/>
              <a:t>w art. 146 ust. 1 pkt 2 ustawy,</a:t>
            </a:r>
          </a:p>
          <a:p>
            <a:pPr>
              <a:lnSpc>
                <a:spcPct val="120000"/>
              </a:lnSpc>
            </a:pPr>
            <a:r>
              <a:rPr lang="pl-PL" dirty="0"/>
              <a:t>złożenie oferty przez świadczeniodawcę, z którym w okresie 5 lat poprzedzających ogłoszenie postępowania, została rozwiązana przez oddział wojewódzki Funduszu umowa o udzielanie świadczeń opieki zdrowotnej w zakresie lub rodzaju odpowiadającym przedmiotowi ogłoszenia, bez zachowania okresu wypowiedzenia z przyczyn leżących po stronie świadczeniodawcy.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Przesłanki do odrzucenia oferty (art. 149 ustawy):</a:t>
            </a:r>
          </a:p>
        </p:txBody>
      </p:sp>
    </p:spTree>
    <p:extLst>
      <p:ext uri="{BB962C8B-B14F-4D97-AF65-F5344CB8AC3E}">
        <p14:creationId xmlns:p14="http://schemas.microsoft.com/office/powerpoint/2010/main" val="41164098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382137"/>
            <a:ext cx="11873553" cy="6223379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/>
              <a:t>złożenie oferty w innym miejscu niż w miejscu określonym w ogłoszeniu </a:t>
            </a:r>
            <a:br>
              <a:rPr lang="pl-PL" dirty="0"/>
            </a:br>
            <a:r>
              <a:rPr lang="pl-PL" dirty="0"/>
              <a:t>o postępowaniu,</a:t>
            </a:r>
          </a:p>
          <a:p>
            <a:pPr>
              <a:lnSpc>
                <a:spcPct val="120000"/>
              </a:lnSpc>
            </a:pPr>
            <a:r>
              <a:rPr lang="pl-PL" dirty="0"/>
              <a:t>format oferty jest niezgodny z formatem zapytań ofertowych i towarzyszących im wzorów ankiet obowiązujących w danym postępowaniu,</a:t>
            </a:r>
          </a:p>
          <a:p>
            <a:pPr>
              <a:lnSpc>
                <a:spcPct val="120000"/>
              </a:lnSpc>
            </a:pPr>
            <a:r>
              <a:rPr lang="pl-PL" dirty="0"/>
              <a:t>oferta została sporządzona w innym języku niż język polski lub w sposób nieczytelny.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/>
              <a:t>Kiedy ofertę pozostawia się bez rozpoznania?</a:t>
            </a:r>
          </a:p>
        </p:txBody>
      </p:sp>
    </p:spTree>
    <p:extLst>
      <p:ext uri="{BB962C8B-B14F-4D97-AF65-F5344CB8AC3E}">
        <p14:creationId xmlns:p14="http://schemas.microsoft.com/office/powerpoint/2010/main" val="22388159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1317010"/>
            <a:ext cx="11873553" cy="5377217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/>
              <a:t>dane identyfikacyjne oferenta,</a:t>
            </a:r>
          </a:p>
          <a:p>
            <a:pPr>
              <a:lnSpc>
                <a:spcPct val="120000"/>
              </a:lnSpc>
            </a:pPr>
            <a:r>
              <a:rPr lang="pl-PL" dirty="0"/>
              <a:t>ofertę cenową – czy ofertę cenową zapisaną w formie elektronicznej można odczytać i zaimportować do systemu informatycznego,</a:t>
            </a:r>
          </a:p>
          <a:p>
            <a:pPr>
              <a:lnSpc>
                <a:spcPct val="120000"/>
              </a:lnSpc>
            </a:pPr>
            <a:r>
              <a:rPr lang="pl-PL" dirty="0"/>
              <a:t>ankiety zawierające dane dla określonego rodzaju lub zakresu świadczeń – określone w szczegółowych materiałach informacyjnych,</a:t>
            </a:r>
          </a:p>
          <a:p>
            <a:pPr>
              <a:lnSpc>
                <a:spcPct val="120000"/>
              </a:lnSpc>
            </a:pPr>
            <a:r>
              <a:rPr lang="pl-PL" dirty="0"/>
              <a:t>czy oferta (każda strona) została podpisana przez osoby uprawnione do reprezentowania oferenta,</a:t>
            </a:r>
          </a:p>
          <a:p>
            <a:pPr>
              <a:lnSpc>
                <a:spcPct val="120000"/>
              </a:lnSpc>
            </a:pPr>
            <a:r>
              <a:rPr lang="pl-PL" dirty="0"/>
              <a:t>czy kolejne strony oferty zostały opatrzone numerem kolejnym,</a:t>
            </a:r>
          </a:p>
          <a:p>
            <a:pPr>
              <a:lnSpc>
                <a:spcPct val="120000"/>
              </a:lnSpc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Komisja sprawdza, czy oferta zawiera następujące informacje i dokumenty:</a:t>
            </a:r>
          </a:p>
        </p:txBody>
      </p:sp>
    </p:spTree>
    <p:extLst>
      <p:ext uri="{BB962C8B-B14F-4D97-AF65-F5344CB8AC3E}">
        <p14:creationId xmlns:p14="http://schemas.microsoft.com/office/powerpoint/2010/main" val="545563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351129"/>
            <a:ext cx="11559156" cy="528168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000" dirty="0"/>
              <a:t>Zarządzenie wewnętrzne Dyrektora Śląskiego Oddziału Wojewódzkiego Narodowego Funduszu Zdrowia w Katowicach Nr 289/2021 z dnia 17 grudnia 2021 r. w sprawie wprowadzenia zasad weryfikacji oferentów uczestniczących w postępowaniach poprzedzających zawarcie umów o udzielanie świadczeń opieki zdrowotnej,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Rozporządzenie Ministra Finansów z dnia 29 kwietnia 2019 r. w sprawie obowiązkowego ubezpieczenia odpowiedzialności cywilnej podmiotu wykonującego działalność leczniczą (Dz. U. z 2019 r. poz. 866),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Rozporządzenie Ministra Zdrowia z dnia 26 marca 2019 r. w sprawie szczegółowych wymagań jakim powinny odpowiadać pomieszczenia i urządzenia podmiotu wykonującego działalność leczniczą (</a:t>
            </a:r>
            <a:r>
              <a:rPr lang="pl-PL" sz="2000" dirty="0" err="1"/>
              <a:t>t.j</a:t>
            </a:r>
            <a:r>
              <a:rPr lang="pl-PL" sz="2000" dirty="0"/>
              <a:t>. Dz.U. z 2022 r. poz. 402 z </a:t>
            </a:r>
            <a:r>
              <a:rPr lang="pl-PL" sz="2000" dirty="0" err="1"/>
              <a:t>późn</a:t>
            </a:r>
            <a:r>
              <a:rPr lang="pl-PL" sz="2000" dirty="0"/>
              <a:t>. zm.).</a:t>
            </a:r>
          </a:p>
          <a:p>
            <a:pPr>
              <a:lnSpc>
                <a:spcPct val="100000"/>
              </a:lnSpc>
            </a:pPr>
            <a:endParaRPr lang="pl-PL" sz="2000" dirty="0"/>
          </a:p>
          <a:p>
            <a:pPr>
              <a:lnSpc>
                <a:spcPct val="10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Podstawy prawne przeprowadzenia procesu kontraktowania świadczeń (cd.)</a:t>
            </a:r>
          </a:p>
        </p:txBody>
      </p:sp>
    </p:spTree>
    <p:extLst>
      <p:ext uri="{BB962C8B-B14F-4D97-AF65-F5344CB8AC3E}">
        <p14:creationId xmlns:p14="http://schemas.microsoft.com/office/powerpoint/2010/main" val="23477030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oświadczenie o wpisie do właściwych rejestrów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1. Oświadczenie o wpisie do właściwych rejestrów, według wzoru stanowiącego załącznik „Oświadczenie o wpisach do rejestrów” do aktualnego zarządzenia w sprawie warunków postępowania dotyczących zawierania umów o udzielanie świadczeń opieki zdrowotnej – rejestr podmiotów działalności leczniczej;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2. Oświadczenie o wpisie do właściwych rejestrów, według wzoru stanowiącego załącznik „Oświadczenie o wpisach do rejestrów” do aktualnego zarządzenia w sprawie warunków postępowania dotyczących zawierania umów o udzielanie świadczeń opieki zdrowotnej – krajowy rejestr sądowy;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3. Oświadczenie o wpisie do właściwych rejestrów, według wzoru stanowiącego załącznik „Oświadczenie o wpisach do rejestrów” do aktualnego zarządzenia w sprawie warunków postępowania dotyczących zawierania umów o udzielanie świadczeń opieki zdrowotnej – ewidencja działalności gospodarczej lub centralna ewidencja i informacja o działalności gospodarczej,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Komisja sprawdza, czy oferta zawiera następujące informacje i dokumenty: (cd.)</a:t>
            </a:r>
          </a:p>
        </p:txBody>
      </p:sp>
    </p:spTree>
    <p:extLst>
      <p:ext uri="{BB962C8B-B14F-4D97-AF65-F5344CB8AC3E}">
        <p14:creationId xmlns:p14="http://schemas.microsoft.com/office/powerpoint/2010/main" val="19901031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sz="2400" dirty="0"/>
              <a:t>kopia umowy spółki cywilnej lub wyciąg z tej umowy, zawierająca postanowienia o zasadach reprezentacji spółki albo uchwała wspólników spółki cywilnej w przedmiocie zasad reprezentacji spółki – w przypadku zakładów opieki zdrowotnej, dla której organem założycielskim jest spółka cywilna,</a:t>
            </a:r>
          </a:p>
          <a:p>
            <a:pPr>
              <a:lnSpc>
                <a:spcPct val="120000"/>
              </a:lnSpc>
            </a:pPr>
            <a:r>
              <a:rPr lang="pl-PL" sz="2400" dirty="0"/>
              <a:t>kopia polisy lub innego dokumentu potwierdzającego zawarcie przez oferenta umowy ubezpieczenia odpowiedzialności cywilnej oferenta za szkody wyrządzone w związku z udzielaniem świadczeń w zakresie przedmiotu postępowania na okres obowiązywania umowy; oferent może złożyć także umowę przedwstępną lub inny dokument, </a:t>
            </a:r>
            <a:r>
              <a:rPr lang="pl-PL" sz="2400" b="1" dirty="0"/>
              <a:t>w tym także oświadczenie, stwierdzające, że umowa ubezpieczenia odpowiedzialności cywilnej zostanie zawarta na okres obowiązywania umowy,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Komisja sprawdza, czy oferta zawiera następujące informacje i dokumenty: (cd.)</a:t>
            </a:r>
          </a:p>
        </p:txBody>
      </p:sp>
    </p:spTree>
    <p:extLst>
      <p:ext uri="{BB962C8B-B14F-4D97-AF65-F5344CB8AC3E}">
        <p14:creationId xmlns:p14="http://schemas.microsoft.com/office/powerpoint/2010/main" val="886834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/>
              <a:t>w przypadku gdy oferent jest reprezentowany przez pełnomocnika – pełnomocnictwo do składania oświadczeń woli w imieniu oferenta udzielone przez osobę lub osoby, których prawo do reprezentowania oferenta wynika </a:t>
            </a:r>
            <a:br>
              <a:rPr lang="pl-PL" dirty="0"/>
            </a:br>
            <a:r>
              <a:rPr lang="pl-PL" dirty="0"/>
              <a:t>z dokumentów przedstawionych wraz z ofertą,</a:t>
            </a:r>
          </a:p>
          <a:p>
            <a:pPr>
              <a:lnSpc>
                <a:spcPct val="120000"/>
              </a:lnSpc>
            </a:pPr>
            <a:r>
              <a:rPr lang="pl-PL" dirty="0"/>
              <a:t>inne dokumenty lub oświadczenia, jeżeli obowiązek ich dołączenia do oferty określony został w szczegółowych materiałach informacyjnych,</a:t>
            </a:r>
          </a:p>
          <a:p>
            <a:pPr>
              <a:lnSpc>
                <a:spcPct val="120000"/>
              </a:lnSpc>
            </a:pPr>
            <a:r>
              <a:rPr lang="pl-PL" dirty="0"/>
              <a:t>oświadczenia personelu zwierające informacje, o których mowa w załączniku nr 1 do zarządzenia wewnętrznego Dyrektora Śląskiego OW NFZ nr 289/2021 z dnia 17 grudnia 2021 r.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Komisja sprawdza, czy oferta zawiera następujące informacje i dokumenty: (cd.)</a:t>
            </a:r>
          </a:p>
        </p:txBody>
      </p:sp>
    </p:spTree>
    <p:extLst>
      <p:ext uri="{BB962C8B-B14F-4D97-AF65-F5344CB8AC3E}">
        <p14:creationId xmlns:p14="http://schemas.microsoft.com/office/powerpoint/2010/main" val="18085562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83441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w przypadku, gdy Fundusz dopuszcza zlecanie podwykonawcom udzielania świadczeń opieki zdrowotnej objętych umową: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wykaz podwykonawców spełniających wymagania określone w szczegółowych materiałach informacyjnych dotyczących danego  przedmiotu postępowania,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kopia zawartej umowy (bez postanowień określających finansowanie) albo zobowiązanie podwykonawcy do zawarcia umowy z oferentem, zawierające zastrzeżenie o prawie Funduszu do przeprowadzenia kontroli,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/>
              <a:t>zgodę na przekazywanie przez komisję konkursową oświadczeń </a:t>
            </a:r>
            <a:br>
              <a:rPr lang="pl-PL" sz="2800" dirty="0"/>
            </a:br>
            <a:r>
              <a:rPr lang="pl-PL" sz="2800" dirty="0"/>
              <a:t>i zawiadomień za pośrednictwem środków komunikacji elektronicznej, bez zachowania wymogów dotyczących bezpiecznego podpisu elektronicznego.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Komisja sprawdza, czy oferta zawiera następujące informacje i dokumenty: (cd.)</a:t>
            </a:r>
          </a:p>
        </p:txBody>
      </p:sp>
    </p:spTree>
    <p:extLst>
      <p:ext uri="{BB962C8B-B14F-4D97-AF65-F5344CB8AC3E}">
        <p14:creationId xmlns:p14="http://schemas.microsoft.com/office/powerpoint/2010/main" val="1132689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834418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/>
              <a:t>zidentyfikowanie braku któregokolwiek z wymaganych dokumentów bądź oświadczeń, skutkuje wezwaniem oferenta do uzupełnienia braków formalnych,</a:t>
            </a:r>
          </a:p>
          <a:p>
            <a:pPr>
              <a:lnSpc>
                <a:spcPct val="120000"/>
              </a:lnSpc>
            </a:pPr>
            <a:r>
              <a:rPr lang="pl-PL" dirty="0"/>
              <a:t>wezwanie do uzupełnienia braków formalnych ma formę pisemną. Komisja wskazuje, jakie dokumenty należy uzupełnić i w jakim terminie,</a:t>
            </a:r>
          </a:p>
          <a:p>
            <a:pPr>
              <a:lnSpc>
                <a:spcPct val="120000"/>
              </a:lnSpc>
            </a:pPr>
            <a:r>
              <a:rPr lang="pl-PL" dirty="0"/>
              <a:t>nie uzupełnienie braków formalnych, nie przedstawienia ich w wyznaczonym terminie bądź przedstawienie informacji niepełnych, niezgodnych ze stanem faktycznym </a:t>
            </a:r>
            <a:r>
              <a:rPr lang="pl-PL" b="1" dirty="0"/>
              <a:t>skutkuje odrzuceniem oferty</a:t>
            </a:r>
            <a:r>
              <a:rPr lang="pl-PL" dirty="0"/>
              <a:t>. Komisja wzywa oferenta – pod rygorem odrzucenia oferty – do ich usunięcia/uzupełnienia w wyznaczonym terminie – </a:t>
            </a:r>
            <a:r>
              <a:rPr lang="pl-PL" b="1" dirty="0"/>
              <a:t>minimum 2 dni robocze od dnia wezwania</a:t>
            </a:r>
            <a:r>
              <a:rPr lang="pl-PL" dirty="0"/>
              <a:t>.</a:t>
            </a:r>
          </a:p>
          <a:p>
            <a:pPr>
              <a:lnSpc>
                <a:spcPct val="120000"/>
              </a:lnSpc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Co dzieje się w przypadku zidentyfikowania braków?</a:t>
            </a:r>
          </a:p>
        </p:txBody>
      </p:sp>
    </p:spTree>
    <p:extLst>
      <p:ext uri="{BB962C8B-B14F-4D97-AF65-F5344CB8AC3E}">
        <p14:creationId xmlns:p14="http://schemas.microsoft.com/office/powerpoint/2010/main" val="41781027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650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Komisja wczytuje złożoną przez oferenta na nośniku elektronicznym ofertę do systemu informatycznego i sprawdza, czy forma elektroniczna oferty jest zgodna ze złożoną wersją papierową oferty.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przypadku, gdy nośnika elektronicznego nie można odczytać bądź wersja elektroniczna i papierowa oferty nie są zgodne, komisja wzywa oferenta do uzupełnienia braków tj. dostarczenia nowego nośnika zawierającego ofertę </a:t>
            </a:r>
            <a:br>
              <a:rPr lang="pl-PL" dirty="0"/>
            </a:br>
            <a:r>
              <a:rPr lang="pl-PL" dirty="0"/>
              <a:t>w formie elektronicznej zgodną ze złożoną wersją papierową. 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/>
              <a:t>Wersja elektroniczna</a:t>
            </a:r>
            <a:br>
              <a:rPr lang="pl-PL" dirty="0"/>
            </a:br>
            <a:r>
              <a:rPr lang="pl-PL" dirty="0"/>
              <a:t>a wersja papierowa formularza</a:t>
            </a:r>
          </a:p>
        </p:txBody>
      </p:sp>
    </p:spTree>
    <p:extLst>
      <p:ext uri="{BB962C8B-B14F-4D97-AF65-F5344CB8AC3E}">
        <p14:creationId xmlns:p14="http://schemas.microsoft.com/office/powerpoint/2010/main" val="21595023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/>
              <a:t>Dokumenty formalno-prawne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536231" y="814039"/>
            <a:ext cx="8488907" cy="17543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3600" dirty="0"/>
              <a:t>W części dotyczącej oceny zgodności złożonej oferty z dokumentami formalno-prawnymi komisja sprawdza w szczególności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028597" y="3819395"/>
            <a:ext cx="4096185" cy="2678400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czy specjalności komórek organizacyjnych i dziedziny medyczne są odpowiednie dla realizacji zakresu, na który została złożona oferta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466157" y="3819395"/>
            <a:ext cx="3871693" cy="2677656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zgodność oświadczenia świadczeniodawcy dotyczącego wpisów do rejestrów w publicznym rejestrze teleinformatycznym</a:t>
            </a:r>
          </a:p>
        </p:txBody>
      </p:sp>
      <p:sp>
        <p:nvSpPr>
          <p:cNvPr id="15" name="Strzałka w dół 14"/>
          <p:cNvSpPr/>
          <p:nvPr/>
        </p:nvSpPr>
        <p:spPr>
          <a:xfrm>
            <a:off x="2047163" y="2681584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dół 15"/>
          <p:cNvSpPr/>
          <p:nvPr/>
        </p:nvSpPr>
        <p:spPr>
          <a:xfrm>
            <a:off x="8779105" y="2681584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29832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/>
              <a:t>Dokumenty formalno-prawne (cd.)</a:t>
            </a:r>
          </a:p>
        </p:txBody>
      </p:sp>
      <p:sp>
        <p:nvSpPr>
          <p:cNvPr id="8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650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przypadku stwierdzenia niezgodności rejestru wskazanego w oświadczeniu </a:t>
            </a:r>
            <a:br>
              <a:rPr lang="pl-PL" dirty="0"/>
            </a:br>
            <a:r>
              <a:rPr lang="pl-PL" dirty="0"/>
              <a:t>z rejestrem publicznym lub gdy rejestr nie zawiera informacji o specjalności komórek organizacyjnych i dziedziny medycznej odpowiedniej dla realizacji zakresu, komisja przygotowuje stosowną adnotację oraz wzywa oferenta do uzupełnienia braku tj. przedłożenia aktualnego wypisu z rejestru podmiotów wykonujących działalność leczniczą w wersji papierowej.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Nie uzupełnienie braku, nie przedstawienie w wyznaczonym terminie, bądź przedstawienie informacji nieprawdziwych skutkuje odrzuceniem oferty.</a:t>
            </a:r>
          </a:p>
        </p:txBody>
      </p:sp>
    </p:spTree>
    <p:extLst>
      <p:ext uri="{BB962C8B-B14F-4D97-AF65-F5344CB8AC3E}">
        <p14:creationId xmlns:p14="http://schemas.microsoft.com/office/powerpoint/2010/main" val="2376401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/>
              <a:t>Część niejawna postępowania</a:t>
            </a:r>
          </a:p>
        </p:txBody>
      </p:sp>
      <p:sp>
        <p:nvSpPr>
          <p:cNvPr id="8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2920621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Oferty, które w części jawnej postępowania nie zostały odrzucone bądź nie pozostały bez rozpatrzenia, uczestniczą w </a:t>
            </a:r>
            <a:r>
              <a:rPr lang="pl-PL" b="1" dirty="0"/>
              <a:t>części niejawnej </a:t>
            </a:r>
            <a:r>
              <a:rPr lang="pl-PL" dirty="0"/>
              <a:t>postępowania.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Ocena ofert dokonywana w części niejawnej dotyczy </a:t>
            </a:r>
            <a:r>
              <a:rPr lang="pl-PL" b="1" dirty="0"/>
              <a:t>potencjału świadczeniodawcy</a:t>
            </a:r>
            <a:r>
              <a:rPr lang="pl-PL" dirty="0"/>
              <a:t> (zasoby kadrowo -, sprzętowo-, lokalowe) </a:t>
            </a:r>
            <a:r>
              <a:rPr lang="pl-PL" b="1" dirty="0"/>
              <a:t>oraz spełnienia wymagań mających wpływ na jakość udzielanych świadczeń</a:t>
            </a:r>
            <a:r>
              <a:rPr lang="pl-PL" dirty="0"/>
              <a:t>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433015" y="4304996"/>
            <a:ext cx="10658901" cy="18158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Szczegółowe kryteria oceny ofert </a:t>
            </a:r>
            <a:r>
              <a:rPr lang="pl-PL" sz="2800" dirty="0"/>
              <a:t>określa rozporządzenie Ministra Zdrowia z dnia 5 sierpnia 2016 r. w sprawie szczegółowych kryteriów wyboru ofert w postępowaniu w sprawie zawarcia umów o udzielanie świadczeń opieki zdrowotnej (Dz. U. z 2016 r. poz. 1372 z późn. zm.)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87489" y="4304996"/>
            <a:ext cx="1009935" cy="18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367868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405719" y="868034"/>
            <a:ext cx="10440538" cy="44012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W przypadku powzięcia przez komisję konkursową uzasadnionego podejrzenia o celowym oraz mającym wpływ na wybór oferty podania nieprawdziwych danych w ofercie </a:t>
            </a:r>
            <a:r>
              <a:rPr lang="pl-PL" sz="2800" b="1" dirty="0"/>
              <a:t>tzw. „kłamstwo ofertowe”</a:t>
            </a:r>
            <a:r>
              <a:rPr lang="pl-PL" sz="2800" dirty="0"/>
              <a:t> istnieje obowiązek złożenia stosownego zawiadomienia do Prokuratury.</a:t>
            </a:r>
          </a:p>
          <a:p>
            <a:pPr algn="ctr"/>
            <a:r>
              <a:rPr lang="pl-PL" sz="2800" dirty="0"/>
              <a:t>Zgodnie z art. 193 pkt 7 ustawy z dnia 27 sierpnia 2004 r. </a:t>
            </a:r>
            <a:br>
              <a:rPr lang="pl-PL" sz="2800" dirty="0"/>
            </a:br>
            <a:r>
              <a:rPr lang="pl-PL" sz="2800" dirty="0"/>
              <a:t>o świadczeniach opieki zdrowotnej finansowanych ze środków publicznych: </a:t>
            </a:r>
            <a:r>
              <a:rPr lang="pl-PL" sz="2800" b="1" dirty="0"/>
              <a:t>„Kto podaje w ofercie złożonej w postępowaniu </a:t>
            </a:r>
            <a:br>
              <a:rPr lang="pl-PL" sz="2800" b="1" dirty="0"/>
            </a:br>
            <a:r>
              <a:rPr lang="pl-PL" sz="2800" b="1" dirty="0"/>
              <a:t>w sprawie zawarcia umowy o udzielanie świadczeń opieki zdrowotnej finansowanych przez Fundusz nieprawdziwe informacje i dane, podlega karze grzywny”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73842" y="868034"/>
            <a:ext cx="1009935" cy="44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11743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163783"/>
            <a:ext cx="11555384" cy="5810224"/>
          </a:xfrm>
        </p:spPr>
        <p:txBody>
          <a:bodyPr anchor="t">
            <a:normAutofit/>
          </a:bodyPr>
          <a:lstStyle/>
          <a:p>
            <a:r>
              <a:rPr lang="pl-PL" altLang="pl-PL" sz="2000" dirty="0"/>
              <a:t>Rozporządzenie Ministra Zdrowia z dnia 22 listopada 2013 roku w sprawie świadczeń gwarantowanych z zakresu leczenia szpitalnego (</a:t>
            </a:r>
            <a:r>
              <a:rPr lang="pl-PL" altLang="pl-PL" sz="2000" dirty="0" err="1"/>
              <a:t>t.j</a:t>
            </a:r>
            <a:r>
              <a:rPr lang="pl-PL" altLang="pl-PL" sz="2000" dirty="0"/>
              <a:t>. Dz.U. z 2023 r. poz. 870 z </a:t>
            </a:r>
            <a:r>
              <a:rPr lang="pl-PL" altLang="pl-PL" sz="2000" dirty="0" err="1"/>
              <a:t>późn</a:t>
            </a:r>
            <a:r>
              <a:rPr lang="pl-PL" altLang="pl-PL" sz="2000" dirty="0"/>
              <a:t>. zm.),</a:t>
            </a:r>
          </a:p>
          <a:p>
            <a:r>
              <a:rPr lang="pl-PL" altLang="pl-PL" sz="2000" dirty="0"/>
              <a:t>Zarządzenie Nr 37/2024/DSOZ Prezesa NFZ z dnia 29 marca 2024 r. w sprawie określenia warunków zawierania i realizacji umów w rodzaju leczenie szpitalne oraz leczenie szpitalne – świadczenia wysokospecjalistyczne, zmienione:</a:t>
            </a:r>
          </a:p>
          <a:p>
            <a:r>
              <a:rPr lang="pl-PL" sz="2000" dirty="0"/>
              <a:t>Zarządzenie Nr 53/2024/DSOZ Prezesa Narodowego Funduszu Zdrowia</a:t>
            </a:r>
            <a:br>
              <a:rPr lang="pl-PL" sz="2000" dirty="0"/>
            </a:br>
            <a:r>
              <a:rPr lang="pl-PL" sz="2000" dirty="0"/>
              <a:t>z dnia 29 maja 2024 r. zmieniające zarządzenie w sprawie określenia warunków zawierania i realizacji umów w rodzaju leczenie szpitalne oraz leczenie szpitalne - świadczenia wysokospecjalistyczne</a:t>
            </a:r>
          </a:p>
          <a:p>
            <a:r>
              <a:rPr lang="pl-PL" sz="2000" dirty="0"/>
              <a:t>Zarządzenie NR 68/2024/DSOZ Prezesa Narodowego Funduszu Zdrowia z dnia 15 lipca 2024 r.</a:t>
            </a:r>
            <a:br>
              <a:rPr lang="pl-PL" sz="2000" dirty="0"/>
            </a:br>
            <a:r>
              <a:rPr lang="pl-PL" sz="2000" dirty="0"/>
              <a:t>zmieniające zarządzenie w sprawie określenia warunków zawierania i realizacji umów w rodzaju</a:t>
            </a:r>
            <a:br>
              <a:rPr lang="pl-PL" sz="2000" dirty="0"/>
            </a:br>
            <a:r>
              <a:rPr lang="pl-PL" sz="2000" dirty="0"/>
              <a:t>leczenie szpitalne oraz leczenie szpitalne - świadczenia wysokospecjalistyczne</a:t>
            </a:r>
            <a:endParaRPr lang="pl-PL" altLang="pl-PL" sz="2000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Akty prawne dotyczące rodzaju świadczeń: leczenie szpitalne</a:t>
            </a:r>
          </a:p>
        </p:txBody>
      </p:sp>
    </p:spTree>
    <p:extLst>
      <p:ext uri="{BB962C8B-B14F-4D97-AF65-F5344CB8AC3E}">
        <p14:creationId xmlns:p14="http://schemas.microsoft.com/office/powerpoint/2010/main" val="16101110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419367" y="1476343"/>
            <a:ext cx="10440538" cy="35394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W przypadku przedstawienia przez oferenta nieprawdziwych lub niezgodnych ze stanem faktycznym danych lub informacji,  mających istotny wpływ na zawarcie umowy w toku postępowania </a:t>
            </a:r>
            <a:br>
              <a:rPr lang="pl-PL" sz="2800" dirty="0"/>
            </a:br>
            <a:r>
              <a:rPr lang="pl-PL" sz="2800" dirty="0"/>
              <a:t>w sprawie zawarcia umowy Dyrektor oddziału wojewódzkiego Funduszu </a:t>
            </a:r>
            <a:r>
              <a:rPr lang="pl-PL" sz="2800" b="1" dirty="0"/>
              <a:t>może rozwiązać umowę w części albo w całości bez zachowania okresu wypowiedzenia </a:t>
            </a:r>
            <a:r>
              <a:rPr lang="pl-PL" sz="2800" dirty="0"/>
              <a:t>(§ 36 ust 1. pkt 7 Ogólnych warunków umów o udzielanie świadczeń opieki zdrowotnej). </a:t>
            </a:r>
          </a:p>
          <a:p>
            <a:pPr algn="ctr"/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73842" y="399125"/>
            <a:ext cx="1009935" cy="5695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283068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81181" y="2265528"/>
            <a:ext cx="6235099" cy="2169994"/>
          </a:xfrm>
        </p:spPr>
        <p:txBody>
          <a:bodyPr anchor="ctr"/>
          <a:lstStyle/>
          <a:p>
            <a:pPr algn="ctr"/>
            <a:r>
              <a:rPr lang="pl-PL" dirty="0"/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337973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229692B0-64A0-46B8-8085-A2F641646E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2" y="1549400"/>
            <a:ext cx="11015749" cy="4448728"/>
          </a:xfrm>
        </p:spPr>
        <p:txBody>
          <a:bodyPr>
            <a:normAutofit lnSpcReduction="10000"/>
          </a:bodyPr>
          <a:lstStyle/>
          <a:p>
            <a:r>
              <a:rPr lang="pl-PL" altLang="pl-PL" dirty="0"/>
              <a:t>Rozporządzenie Ministra Zdrowia w sprawie standardu organizacyjnego opieki zdrowotnej w dziedzinie anestezjologii i intensywnej terapii </a:t>
            </a:r>
            <a:br>
              <a:rPr lang="pl-PL" altLang="pl-PL" dirty="0"/>
            </a:br>
            <a:r>
              <a:rPr lang="pl-PL" altLang="pl-PL" dirty="0"/>
              <a:t>(</a:t>
            </a:r>
            <a:r>
              <a:rPr lang="pl-PL" altLang="pl-PL" dirty="0" err="1"/>
              <a:t>t.j</a:t>
            </a:r>
            <a:r>
              <a:rPr lang="pl-PL" altLang="pl-PL" dirty="0"/>
              <a:t>. Dz.U. z 2022 r. poz. 392 z </a:t>
            </a:r>
            <a:r>
              <a:rPr lang="pl-PL" altLang="pl-PL" dirty="0" err="1"/>
              <a:t>późn</a:t>
            </a:r>
            <a:r>
              <a:rPr lang="pl-PL" altLang="pl-PL" dirty="0"/>
              <a:t>. zm.)</a:t>
            </a:r>
          </a:p>
          <a:p>
            <a:r>
              <a:rPr lang="pl-PL" dirty="0"/>
              <a:t>Zarządzenie Nr 2/2022/DSOZ w sprawie warunków zawierania i realizacji umów w rodzaju leczenie szpitalne – świadczenia kompleksowe, zmienione:</a:t>
            </a:r>
          </a:p>
          <a:p>
            <a:pPr lvl="1"/>
            <a:r>
              <a:rPr lang="pl-PL" dirty="0"/>
              <a:t>zarządzeniem Nr 174/2022/DSOZ Prezesa NFZ z dnia 27.12.2022 r.,</a:t>
            </a:r>
          </a:p>
          <a:p>
            <a:pPr lvl="1"/>
            <a:r>
              <a:rPr lang="pl-PL" dirty="0"/>
              <a:t>zarządzeniem Nr 39/2023/DSOZ Prezesa NFZ z dnia 17.02.2023 r.,</a:t>
            </a:r>
          </a:p>
          <a:p>
            <a:pPr lvl="1"/>
            <a:r>
              <a:rPr lang="pl-PL" dirty="0"/>
              <a:t>zarządzeniem Nr 40/2023/DSOZ Prezesa NFZ z dnia 23.02.2023 r.,</a:t>
            </a:r>
          </a:p>
          <a:p>
            <a:pPr lvl="1"/>
            <a:r>
              <a:rPr lang="pl-PL" dirty="0"/>
              <a:t>zarządzeniem Nr 133/2023/DSOZ Prezesa NFZ z dnia 11.09.2023 r.,</a:t>
            </a:r>
          </a:p>
          <a:p>
            <a:pPr lvl="1"/>
            <a:r>
              <a:rPr lang="pl-PL" dirty="0"/>
              <a:t>zarządzeniem Nr 38/2024/DSOZ Prezesa NFZ z dnia 29.03.2024 r.</a:t>
            </a:r>
          </a:p>
          <a:p>
            <a:pPr marL="457200" lvl="1" indent="0">
              <a:buNone/>
            </a:pPr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DAD0905-3900-410A-BDDE-8D65DFB58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Akty prawne dotyczące rodzaju świadczeń: leczenie szpitalne</a:t>
            </a:r>
          </a:p>
        </p:txBody>
      </p:sp>
    </p:spTree>
    <p:extLst>
      <p:ext uri="{BB962C8B-B14F-4D97-AF65-F5344CB8AC3E}">
        <p14:creationId xmlns:p14="http://schemas.microsoft.com/office/powerpoint/2010/main" val="3926249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BEB04642-A10B-4781-A9DF-AFCC5B71D1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2" y="1602297"/>
            <a:ext cx="10621467" cy="4756558"/>
          </a:xfrm>
        </p:spPr>
        <p:txBody>
          <a:bodyPr>
            <a:normAutofit fontScale="92500" lnSpcReduction="10000"/>
          </a:bodyPr>
          <a:lstStyle/>
          <a:p>
            <a:r>
              <a:rPr lang="pl-PL" sz="2000" dirty="0"/>
              <a:t>Rozporządzenie Ministra Zdrowia z dnia 6 listopada 2013 r. w sprawie świadczeń gwarantowanych z zakresu ambulatoryjnej opieki specjalistycznej (</a:t>
            </a:r>
            <a:r>
              <a:rPr lang="pl-PL" sz="2000" dirty="0" err="1"/>
              <a:t>t.j</a:t>
            </a:r>
            <a:r>
              <a:rPr lang="pl-PL" sz="2000" dirty="0"/>
              <a:t>. Dz.U. z 2016 r. poz. 357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endParaRPr lang="pl-PL" sz="2000" dirty="0"/>
          </a:p>
          <a:p>
            <a:r>
              <a:rPr lang="pl-PL" sz="2000" dirty="0"/>
              <a:t>Rozporządzenie Ministra Zdrowia z dnia 6 listopada 2013 r. w sprawie świadczeń gwarantowanych z zakresu rehabilitacji leczniczej (</a:t>
            </a:r>
            <a:r>
              <a:rPr lang="pl-PL" sz="2000" dirty="0" err="1"/>
              <a:t>t.j</a:t>
            </a:r>
            <a:r>
              <a:rPr lang="pl-PL" sz="2000" dirty="0"/>
              <a:t>. Dz.U. z 2021 r. poz. 265 z </a:t>
            </a:r>
            <a:r>
              <a:rPr lang="pl-PL" sz="2000" dirty="0" err="1"/>
              <a:t>późn</a:t>
            </a:r>
            <a:r>
              <a:rPr lang="pl-PL" sz="2000" dirty="0"/>
              <a:t>. zm.),</a:t>
            </a:r>
          </a:p>
          <a:p>
            <a:endParaRPr lang="pl-PL" sz="2000" dirty="0"/>
          </a:p>
          <a:p>
            <a:r>
              <a:rPr lang="pl-PL" sz="2000" dirty="0"/>
              <a:t>Zarządzenie nr 57/2023/DSOZ Prezesa NFZ z dnia 30 marca 2023 r. w sprawie określenia warunków zawierania i realizacji umów o udzielanie świadczeń opieki zdrowotnej w rodzaju ambulatoryjna opieka specjalistyczna, zmienione:</a:t>
            </a:r>
          </a:p>
          <a:p>
            <a:pPr lvl="1"/>
            <a:r>
              <a:rPr lang="pl-PL" sz="1600" dirty="0"/>
              <a:t>zarządzeniem nr 103/2023/DSOZ Prezesa NFZ z dnia 04.07.2023 r.,</a:t>
            </a:r>
          </a:p>
          <a:p>
            <a:pPr lvl="1"/>
            <a:r>
              <a:rPr lang="pl-PL" sz="1600" dirty="0"/>
              <a:t>zarządzeniem nr 64/2024/DSOZ Prezesa NFZ z dnia 02.07.2024 r.</a:t>
            </a:r>
          </a:p>
          <a:p>
            <a:pPr lvl="1"/>
            <a:endParaRPr lang="pl-PL" sz="1600" dirty="0"/>
          </a:p>
          <a:p>
            <a:r>
              <a:rPr lang="pl-PL" sz="2000" dirty="0"/>
              <a:t>Zarządzenie nr 195/2020/DSOZ Prezesa NFZ z dnia 11.12.2020 r. w sprawie w sprawie określenia warunków zawierania i realizacji umów w rodzajach rehabilitacja lecznicza oraz programy zdrowotne w zakresie świadczeń - leczenie dzieci i dorosłych ze śpiączką, zmienione:</a:t>
            </a:r>
          </a:p>
          <a:p>
            <a:pPr lvl="1"/>
            <a:r>
              <a:rPr lang="pl-PL" sz="1600" dirty="0"/>
              <a:t>zarządzeniem 175/2022/DSOZ Prezesa NFZ z 29.12.2022 r.,</a:t>
            </a:r>
          </a:p>
          <a:p>
            <a:pPr lvl="1"/>
            <a:r>
              <a:rPr lang="pl-PL" sz="1600" dirty="0"/>
              <a:t>zarządzeniem 7/2023/DSOZ Prezesa NFZ z 10.01.2023 r.</a:t>
            </a:r>
            <a:endParaRPr lang="pl-PL" sz="1600" dirty="0">
              <a:highlight>
                <a:srgbClr val="FFFF00"/>
              </a:highlight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C6E3A2DA-4BE4-42F9-9465-A211D7C0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Akty prawne dotyczące rodzaju świadczeń: leczenie szpitalne (KOS-zawał)</a:t>
            </a:r>
          </a:p>
        </p:txBody>
      </p:sp>
    </p:spTree>
    <p:extLst>
      <p:ext uri="{BB962C8B-B14F-4D97-AF65-F5344CB8AC3E}">
        <p14:creationId xmlns:p14="http://schemas.microsoft.com/office/powerpoint/2010/main" val="867384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351130"/>
            <a:ext cx="11559156" cy="528168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Postępowania w rodzaju leczenie szpitalne zostały ogłoszone i opublikowane na stronie internetowej Śląskiego OW NFZ </a:t>
            </a:r>
            <a:r>
              <a:rPr lang="pl-PL" altLang="pl-PL" sz="2000" b="1" dirty="0">
                <a:latin typeface="Arial" panose="020B0604020202020204" pitchFamily="34" charset="0"/>
                <a:hlinkClick r:id="rId2"/>
              </a:rPr>
              <a:t>https://nfz-katowice.pl/index.php/dla-swiadczeniodawcy/kontraktowanie-2024/leczenie-szpitalne/konkursy-ofert-i-rokowania</a:t>
            </a:r>
            <a:endParaRPr lang="pl-PL" sz="2000" b="1" dirty="0"/>
          </a:p>
          <a:p>
            <a:pPr marL="0" indent="0">
              <a:lnSpc>
                <a:spcPct val="150000"/>
              </a:lnSpc>
              <a:buNone/>
            </a:pPr>
            <a:endParaRPr lang="pl-PL" sz="8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Ogłoszenie o postępowaniu zawiera szczegółowe informacje, od kiedy i skąd można pobrać i zapoznać się z </a:t>
            </a:r>
            <a:r>
              <a:rPr lang="pl-PL" sz="2000" b="1" dirty="0"/>
              <a:t>materiałami niezbędnymi do przygotowania oferty</a:t>
            </a:r>
            <a:r>
              <a:rPr lang="pl-PL" sz="2000" dirty="0"/>
              <a:t>, którymi są w szczególności: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aplikacja do sporządzenia oferty w wersji elektronicznej,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plik z zapytaniem ofertowym do zaimplementowania do aplikacji ofertowej,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wzory formularzy ofertowych i oświadczeń.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Gdzie i kiedy można zapoznać się ze szczegółowymi warunkami postępowania? </a:t>
            </a:r>
          </a:p>
        </p:txBody>
      </p:sp>
    </p:spTree>
    <p:extLst>
      <p:ext uri="{BB962C8B-B14F-4D97-AF65-F5344CB8AC3E}">
        <p14:creationId xmlns:p14="http://schemas.microsoft.com/office/powerpoint/2010/main" val="3253186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130531"/>
            <a:ext cx="11555384" cy="5502281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Miejsce składania ofert zostaje precyzyjnie określone w ogłoszeniu postępowania. Należy pamiętać, że wskazane w ogłoszeniu o konkursie ofert </a:t>
            </a:r>
            <a:r>
              <a:rPr lang="pl-PL" b="1" dirty="0"/>
              <a:t>miejsce do złożenia oferty jest wyłącznie uprawnione do jej przyjęcia</a:t>
            </a:r>
            <a:r>
              <a:rPr lang="pl-PL" dirty="0"/>
              <a:t>. Pozostawienie oferty w innym miejscu spowoduje pozostawienie </a:t>
            </a:r>
            <a:r>
              <a:rPr lang="pl-PL" b="1" dirty="0"/>
              <a:t>oferty bez rozpoznania</a:t>
            </a:r>
            <a:r>
              <a:rPr lang="pl-PL" dirty="0"/>
              <a:t>. </a:t>
            </a:r>
          </a:p>
          <a:p>
            <a:pPr>
              <a:lnSpc>
                <a:spcPct val="150000"/>
              </a:lnSpc>
            </a:pPr>
            <a:r>
              <a:rPr lang="pl-PL" dirty="0"/>
              <a:t>Termin złożenia oferty został precyzyjnie określony w ogłoszeniu, poprzez podanie konkretnej daty i godziny, do której należy złożyć oferty. </a:t>
            </a:r>
            <a:r>
              <a:rPr lang="pl-PL" b="1" dirty="0"/>
              <a:t>Oferta złożona po wskazanym terminie podlega odrzuceniu</a:t>
            </a:r>
            <a:r>
              <a:rPr lang="pl-PL" dirty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b="1" u="sng" dirty="0"/>
              <a:t>Termin składania ofert ogłoszonych aktualnie postepowań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b="1" u="sng" dirty="0"/>
              <a:t>upływa 5 września 2024 roku.</a:t>
            </a:r>
          </a:p>
          <a:p>
            <a:pPr marL="0" indent="0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Miejsce i termin składania oferty</a:t>
            </a:r>
          </a:p>
        </p:txBody>
      </p:sp>
    </p:spTree>
    <p:extLst>
      <p:ext uri="{BB962C8B-B14F-4D97-AF65-F5344CB8AC3E}">
        <p14:creationId xmlns:p14="http://schemas.microsoft.com/office/powerpoint/2010/main" val="186191956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</TotalTime>
  <Words>4424</Words>
  <Application>Microsoft Office PowerPoint</Application>
  <PresentationFormat>Panoramiczny</PresentationFormat>
  <Paragraphs>239</Paragraphs>
  <Slides>51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51</vt:i4>
      </vt:variant>
    </vt:vector>
  </HeadingPairs>
  <TitlesOfParts>
    <vt:vector size="5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Terminarz konkursowy</vt:lpstr>
      <vt:lpstr>Podstawy prawne przeprowadzenia procesu kontraktowania świadczeń</vt:lpstr>
      <vt:lpstr>Podstawy prawne przeprowadzenia procesu kontraktowania świadczeń (cd.)</vt:lpstr>
      <vt:lpstr>Akty prawne dotyczące rodzaju świadczeń: leczenie szpitalne</vt:lpstr>
      <vt:lpstr>Akty prawne dotyczące rodzaju świadczeń: leczenie szpitalne</vt:lpstr>
      <vt:lpstr>Akty prawne dotyczące rodzaju świadczeń: leczenie szpitalne (KOS-zawał)</vt:lpstr>
      <vt:lpstr>Gdzie i kiedy można zapoznać się ze szczegółowymi warunkami postępowania? </vt:lpstr>
      <vt:lpstr>Miejsce i termin składania oferty</vt:lpstr>
      <vt:lpstr>Miejsce i termin składania oferty (cd.)</vt:lpstr>
      <vt:lpstr>Oferta w formie pisemnej obejmuje:</vt:lpstr>
      <vt:lpstr>Z jakich dokumentów składa się oferta?</vt:lpstr>
      <vt:lpstr>Z jakich dokumentów składa się oferta? (cd.)</vt:lpstr>
      <vt:lpstr>Prezentacja programu PowerPoint</vt:lpstr>
      <vt:lpstr>Z jakich dokumentów składa się oferta? (cd.)</vt:lpstr>
      <vt:lpstr>Prezentacja programu PowerPoint</vt:lpstr>
      <vt:lpstr>Z jakich dokumentów składa się oferta? (cd.)</vt:lpstr>
      <vt:lpstr>Prezentacja programu PowerPoint</vt:lpstr>
      <vt:lpstr>Prezentacja programu PowerPoint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Prezentacja programu PowerPoint</vt:lpstr>
      <vt:lpstr>Z jakich dokumentów składa się oferta? (cd.)</vt:lpstr>
      <vt:lpstr>Z jakich dokumentów składa się oferta? (cd.)</vt:lpstr>
      <vt:lpstr>Prezentacja programu PowerPoint</vt:lpstr>
      <vt:lpstr>Co zawiera formularz ofertowy?</vt:lpstr>
      <vt:lpstr>Co zawiera formularz ofertowy? (cd.)</vt:lpstr>
      <vt:lpstr>Przed złożeniem oferty sprawdź, czy:</vt:lpstr>
      <vt:lpstr>Przed złożeniem oferty sprawdź, czy: (cd.)</vt:lpstr>
      <vt:lpstr>Do najczęstszych błędów podczas składania oferty zalicza się:</vt:lpstr>
      <vt:lpstr>Do najczęstszych błędów podczas składania oferty zalicza się:</vt:lpstr>
      <vt:lpstr>System oceny ofert:</vt:lpstr>
      <vt:lpstr>Przesłanki do odrzucenia oferty (art. 149 ustawy):</vt:lpstr>
      <vt:lpstr>Kiedy ofertę pozostawia się bez rozpoznania?</vt:lpstr>
      <vt:lpstr>Komisja sprawdza, czy oferta zawiera następujące informacje i dokumenty:</vt:lpstr>
      <vt:lpstr>Komisja sprawdza, czy oferta zawiera następujące informacje i dokumenty: (cd.)</vt:lpstr>
      <vt:lpstr>Komisja sprawdza, czy oferta zawiera następujące informacje i dokumenty: (cd.)</vt:lpstr>
      <vt:lpstr>Komisja sprawdza, czy oferta zawiera następujące informacje i dokumenty: (cd.)</vt:lpstr>
      <vt:lpstr>Komisja sprawdza, czy oferta zawiera następujące informacje i dokumenty: (cd.)</vt:lpstr>
      <vt:lpstr>Co dzieje się w przypadku zidentyfikowania braków?</vt:lpstr>
      <vt:lpstr>Wersja elektroniczna a wersja papierowa formularza</vt:lpstr>
      <vt:lpstr>Dokumenty formalno-prawne</vt:lpstr>
      <vt:lpstr>Dokumenty formalno-prawne (cd.)</vt:lpstr>
      <vt:lpstr>Część niejawna postępowania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Toma Agata</cp:lastModifiedBy>
  <cp:revision>115</cp:revision>
  <cp:lastPrinted>2022-10-31T14:00:07Z</cp:lastPrinted>
  <dcterms:created xsi:type="dcterms:W3CDTF">2021-07-19T06:23:20Z</dcterms:created>
  <dcterms:modified xsi:type="dcterms:W3CDTF">2024-08-26T11:44:12Z</dcterms:modified>
</cp:coreProperties>
</file>